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60" r:id="rId4"/>
    <p:sldId id="272" r:id="rId5"/>
    <p:sldId id="273" r:id="rId6"/>
    <p:sldId id="271" r:id="rId7"/>
    <p:sldId id="261" r:id="rId8"/>
    <p:sldId id="259" r:id="rId9"/>
    <p:sldId id="262" r:id="rId10"/>
    <p:sldId id="274" r:id="rId11"/>
    <p:sldId id="263" r:id="rId12"/>
    <p:sldId id="269" r:id="rId13"/>
    <p:sldId id="265" r:id="rId14"/>
    <p:sldId id="266" r:id="rId15"/>
    <p:sldId id="267" r:id="rId16"/>
    <p:sldId id="275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6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E26B70-76B2-41EC-B6B8-FC7C5A116446}" type="doc">
      <dgm:prSet loTypeId="urn:microsoft.com/office/officeart/2005/8/layout/hList3" loCatId="list" qsTypeId="urn:microsoft.com/office/officeart/2005/8/quickstyle/3d1" qsCatId="3D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09FC086B-A95F-43EC-9F37-6E995EB81874}">
      <dgm:prSet phldrT="[Текст]" custT="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-190500"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2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Основными задачами наставничества являются:</a:t>
          </a:r>
        </a:p>
      </dgm:t>
    </dgm:pt>
    <dgm:pt modelId="{6CB64405-5596-4A9F-BAD9-16980961B686}" type="parTrans" cxnId="{ED51EA19-BF8B-4DCF-AED2-F20F9687FAB0}">
      <dgm:prSet/>
      <dgm:spPr/>
      <dgm:t>
        <a:bodyPr/>
        <a:lstStyle/>
        <a:p>
          <a:endParaRPr lang="ru-RU"/>
        </a:p>
      </dgm:t>
    </dgm:pt>
    <dgm:pt modelId="{EB54ABF0-A218-495F-A3E7-50B8E194D71E}" type="sibTrans" cxnId="{ED51EA19-BF8B-4DCF-AED2-F20F9687FAB0}">
      <dgm:prSet/>
      <dgm:spPr/>
      <dgm:t>
        <a:bodyPr/>
        <a:lstStyle/>
        <a:p>
          <a:endParaRPr lang="ru-RU"/>
        </a:p>
      </dgm:t>
    </dgm:pt>
    <dgm:pt modelId="{C8BDBED4-6BD9-4975-8735-0E06B8658E21}">
      <dgm:prSet/>
      <dgm:spPr/>
      <dgm:t>
        <a:bodyPr/>
        <a:lstStyle/>
        <a:p>
          <a:endParaRPr lang="ru-RU"/>
        </a:p>
      </dgm:t>
    </dgm:pt>
    <dgm:pt modelId="{E146711C-4F6A-4567-ACDE-8DE58CC1C219}" type="parTrans" cxnId="{E5F2797E-6D75-47B6-9ACA-29BDCEAA4A9D}">
      <dgm:prSet/>
      <dgm:spPr/>
      <dgm:t>
        <a:bodyPr/>
        <a:lstStyle/>
        <a:p>
          <a:endParaRPr lang="ru-RU"/>
        </a:p>
      </dgm:t>
    </dgm:pt>
    <dgm:pt modelId="{4922C674-58E4-4232-90F7-8740BAEE2B37}" type="sibTrans" cxnId="{E5F2797E-6D75-47B6-9ACA-29BDCEAA4A9D}">
      <dgm:prSet/>
      <dgm:spPr/>
      <dgm:t>
        <a:bodyPr/>
        <a:lstStyle/>
        <a:p>
          <a:endParaRPr lang="ru-RU"/>
        </a:p>
      </dgm:t>
    </dgm:pt>
    <dgm:pt modelId="{94DFE24D-0452-40EF-9F5C-64FDBECF0B75}">
      <dgm:prSet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привитие молодым специалистам интереса к педагогической деятельности и закрепление педагогов в дошкольном  образовательном </a:t>
          </a:r>
        </a:p>
        <a:p>
          <a:r>
            <a: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учреждении;</a:t>
          </a:r>
        </a:p>
      </dgm:t>
    </dgm:pt>
    <dgm:pt modelId="{B1C54ACB-2C8E-4193-945F-5F4E9FEBB57B}" type="parTrans" cxnId="{A7F7C24C-D752-464B-9A45-4394B405358F}">
      <dgm:prSet/>
      <dgm:spPr/>
      <dgm:t>
        <a:bodyPr/>
        <a:lstStyle/>
        <a:p>
          <a:endParaRPr lang="ru-RU"/>
        </a:p>
      </dgm:t>
    </dgm:pt>
    <dgm:pt modelId="{DCF30AD8-0CA4-4EF4-B525-131F8C1674DE}" type="sibTrans" cxnId="{A7F7C24C-D752-464B-9A45-4394B405358F}">
      <dgm:prSet/>
      <dgm:spPr/>
      <dgm:t>
        <a:bodyPr/>
        <a:lstStyle/>
        <a:p>
          <a:endParaRPr lang="ru-RU"/>
        </a:p>
      </dgm:t>
    </dgm:pt>
    <dgm:pt modelId="{41357C9A-6275-4277-99ED-74434C2B3E31}">
      <dgm:prSet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ускорение процесса профессионального становления педагога и развитие способности самостоятельно и качественно выполнять возложенные на него обязанности по занимаемой должности;</a:t>
          </a:r>
          <a:r>
            <a:rPr lang="ru-RU" b="1" dirty="0">
              <a:solidFill>
                <a:srgbClr val="002060"/>
              </a:solidFill>
            </a:rPr>
            <a:t> </a:t>
          </a:r>
          <a:r>
            <a:rPr lang="ru-RU" dirty="0"/>
            <a:t> </a:t>
          </a:r>
        </a:p>
      </dgm:t>
    </dgm:pt>
    <dgm:pt modelId="{2B6AEC6C-CC45-435B-A895-A22FE080F732}" type="parTrans" cxnId="{7FF1A656-0E2C-4139-A89E-222F16D5EDB3}">
      <dgm:prSet/>
      <dgm:spPr/>
      <dgm:t>
        <a:bodyPr/>
        <a:lstStyle/>
        <a:p>
          <a:endParaRPr lang="ru-RU"/>
        </a:p>
      </dgm:t>
    </dgm:pt>
    <dgm:pt modelId="{CE8C9EAF-0876-4464-82DD-4804BE4A1AFC}" type="sibTrans" cxnId="{7FF1A656-0E2C-4139-A89E-222F16D5EDB3}">
      <dgm:prSet/>
      <dgm:spPr/>
      <dgm:t>
        <a:bodyPr/>
        <a:lstStyle/>
        <a:p>
          <a:endParaRPr lang="ru-RU"/>
        </a:p>
      </dgm:t>
    </dgm:pt>
    <dgm:pt modelId="{1C9307E7-2E5B-4A4F-8718-EAF9828183D8}">
      <dgm:prSet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адаптация к корпоративной культуре, усвоение лучших традиций коллектива детского сада и правил поведения в дошкольном образовательном учреждении, сознательного и творческого отношения к выполнению обязанностей педагога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</a:p>
      </dgm:t>
    </dgm:pt>
    <dgm:pt modelId="{19533AC9-B637-4121-B79F-6B30E85C8389}" type="parTrans" cxnId="{CF4AAAA7-A0E5-4282-B1EB-DCB6E0C52ED3}">
      <dgm:prSet/>
      <dgm:spPr/>
      <dgm:t>
        <a:bodyPr/>
        <a:lstStyle/>
        <a:p>
          <a:endParaRPr lang="ru-RU"/>
        </a:p>
      </dgm:t>
    </dgm:pt>
    <dgm:pt modelId="{91428A95-9942-4FBD-98B5-A41FBDEBAE7B}" type="sibTrans" cxnId="{CF4AAAA7-A0E5-4282-B1EB-DCB6E0C52ED3}">
      <dgm:prSet/>
      <dgm:spPr/>
      <dgm:t>
        <a:bodyPr/>
        <a:lstStyle/>
        <a:p>
          <a:endParaRPr lang="ru-RU"/>
        </a:p>
      </dgm:t>
    </dgm:pt>
    <dgm:pt modelId="{80839AD9-4497-4348-8DCF-4D232317231D}" type="pres">
      <dgm:prSet presAssocID="{28E26B70-76B2-41EC-B6B8-FC7C5A116446}" presName="composite" presStyleCnt="0">
        <dgm:presLayoutVars>
          <dgm:chMax val="1"/>
          <dgm:dir/>
          <dgm:resizeHandles val="exact"/>
        </dgm:presLayoutVars>
      </dgm:prSet>
      <dgm:spPr/>
    </dgm:pt>
    <dgm:pt modelId="{D30AEE83-8E76-41F1-B8D9-3AA23079B49D}" type="pres">
      <dgm:prSet presAssocID="{09FC086B-A95F-43EC-9F37-6E995EB81874}" presName="roof" presStyleLbl="dkBgShp" presStyleIdx="0" presStyleCnt="2" custScaleY="42569" custLinFactNeighborX="116" custLinFactNeighborY="18809"/>
      <dgm:spPr/>
    </dgm:pt>
    <dgm:pt modelId="{DE77BB3E-958C-4366-8E54-B91443EDDCA7}" type="pres">
      <dgm:prSet presAssocID="{09FC086B-A95F-43EC-9F37-6E995EB81874}" presName="pillars" presStyleCnt="0"/>
      <dgm:spPr/>
    </dgm:pt>
    <dgm:pt modelId="{1AD324DF-3A61-4669-ACA1-CD8034F0CB38}" type="pres">
      <dgm:prSet presAssocID="{09FC086B-A95F-43EC-9F37-6E995EB81874}" presName="pillar1" presStyleLbl="node1" presStyleIdx="0" presStyleCnt="3">
        <dgm:presLayoutVars>
          <dgm:bulletEnabled val="1"/>
        </dgm:presLayoutVars>
      </dgm:prSet>
      <dgm:spPr/>
    </dgm:pt>
    <dgm:pt modelId="{A6F2E68D-2332-473E-944B-3358DC80AAC9}" type="pres">
      <dgm:prSet presAssocID="{41357C9A-6275-4277-99ED-74434C2B3E31}" presName="pillarX" presStyleLbl="node1" presStyleIdx="1" presStyleCnt="3">
        <dgm:presLayoutVars>
          <dgm:bulletEnabled val="1"/>
        </dgm:presLayoutVars>
      </dgm:prSet>
      <dgm:spPr/>
    </dgm:pt>
    <dgm:pt modelId="{C23D03AB-A6D7-4BD4-9F39-D675E1CF9494}" type="pres">
      <dgm:prSet presAssocID="{1C9307E7-2E5B-4A4F-8718-EAF9828183D8}" presName="pillarX" presStyleLbl="node1" presStyleIdx="2" presStyleCnt="3">
        <dgm:presLayoutVars>
          <dgm:bulletEnabled val="1"/>
        </dgm:presLayoutVars>
      </dgm:prSet>
      <dgm:spPr/>
    </dgm:pt>
    <dgm:pt modelId="{E1A96F76-63CA-433F-AB1F-72DA4620A6C4}" type="pres">
      <dgm:prSet presAssocID="{09FC086B-A95F-43EC-9F37-6E995EB81874}" presName="base" presStyleLbl="dkBgShp" presStyleIdx="1" presStyleCnt="2"/>
      <dgm:spPr/>
    </dgm:pt>
  </dgm:ptLst>
  <dgm:cxnLst>
    <dgm:cxn modelId="{6FF33D0F-ED8D-4AB7-80E9-E118597B95B1}" type="presOf" srcId="{94DFE24D-0452-40EF-9F5C-64FDBECF0B75}" destId="{1AD324DF-3A61-4669-ACA1-CD8034F0CB38}" srcOrd="0" destOrd="0" presId="urn:microsoft.com/office/officeart/2005/8/layout/hList3"/>
    <dgm:cxn modelId="{ED51EA19-BF8B-4DCF-AED2-F20F9687FAB0}" srcId="{28E26B70-76B2-41EC-B6B8-FC7C5A116446}" destId="{09FC086B-A95F-43EC-9F37-6E995EB81874}" srcOrd="0" destOrd="0" parTransId="{6CB64405-5596-4A9F-BAD9-16980961B686}" sibTransId="{EB54ABF0-A218-495F-A3E7-50B8E194D71E}"/>
    <dgm:cxn modelId="{059E8369-DD2B-44E7-AD67-B19558B2ADF2}" type="presOf" srcId="{09FC086B-A95F-43EC-9F37-6E995EB81874}" destId="{D30AEE83-8E76-41F1-B8D9-3AA23079B49D}" srcOrd="0" destOrd="0" presId="urn:microsoft.com/office/officeart/2005/8/layout/hList3"/>
    <dgm:cxn modelId="{A7F7C24C-D752-464B-9A45-4394B405358F}" srcId="{09FC086B-A95F-43EC-9F37-6E995EB81874}" destId="{94DFE24D-0452-40EF-9F5C-64FDBECF0B75}" srcOrd="0" destOrd="0" parTransId="{B1C54ACB-2C8E-4193-945F-5F4E9FEBB57B}" sibTransId="{DCF30AD8-0CA4-4EF4-B525-131F8C1674DE}"/>
    <dgm:cxn modelId="{05D92E6E-E550-4D6B-B00A-76A6C34DA7FF}" type="presOf" srcId="{1C9307E7-2E5B-4A4F-8718-EAF9828183D8}" destId="{C23D03AB-A6D7-4BD4-9F39-D675E1CF9494}" srcOrd="0" destOrd="0" presId="urn:microsoft.com/office/officeart/2005/8/layout/hList3"/>
    <dgm:cxn modelId="{7FF1A656-0E2C-4139-A89E-222F16D5EDB3}" srcId="{09FC086B-A95F-43EC-9F37-6E995EB81874}" destId="{41357C9A-6275-4277-99ED-74434C2B3E31}" srcOrd="1" destOrd="0" parTransId="{2B6AEC6C-CC45-435B-A895-A22FE080F732}" sibTransId="{CE8C9EAF-0876-4464-82DD-4804BE4A1AFC}"/>
    <dgm:cxn modelId="{E5F2797E-6D75-47B6-9ACA-29BDCEAA4A9D}" srcId="{28E26B70-76B2-41EC-B6B8-FC7C5A116446}" destId="{C8BDBED4-6BD9-4975-8735-0E06B8658E21}" srcOrd="1" destOrd="0" parTransId="{E146711C-4F6A-4567-ACDE-8DE58CC1C219}" sibTransId="{4922C674-58E4-4232-90F7-8740BAEE2B37}"/>
    <dgm:cxn modelId="{CF20D188-9B17-4375-9FDA-3BB05013AB88}" type="presOf" srcId="{28E26B70-76B2-41EC-B6B8-FC7C5A116446}" destId="{80839AD9-4497-4348-8DCF-4D232317231D}" srcOrd="0" destOrd="0" presId="urn:microsoft.com/office/officeart/2005/8/layout/hList3"/>
    <dgm:cxn modelId="{CF4AAAA7-A0E5-4282-B1EB-DCB6E0C52ED3}" srcId="{09FC086B-A95F-43EC-9F37-6E995EB81874}" destId="{1C9307E7-2E5B-4A4F-8718-EAF9828183D8}" srcOrd="2" destOrd="0" parTransId="{19533AC9-B637-4121-B79F-6B30E85C8389}" sibTransId="{91428A95-9942-4FBD-98B5-A41FBDEBAE7B}"/>
    <dgm:cxn modelId="{AAF4CDE5-0937-4E88-B072-4D4DE44E83E0}" type="presOf" srcId="{41357C9A-6275-4277-99ED-74434C2B3E31}" destId="{A6F2E68D-2332-473E-944B-3358DC80AAC9}" srcOrd="0" destOrd="0" presId="urn:microsoft.com/office/officeart/2005/8/layout/hList3"/>
    <dgm:cxn modelId="{BD102DF7-8596-4441-932D-957CA2CAA0EF}" type="presParOf" srcId="{80839AD9-4497-4348-8DCF-4D232317231D}" destId="{D30AEE83-8E76-41F1-B8D9-3AA23079B49D}" srcOrd="0" destOrd="0" presId="urn:microsoft.com/office/officeart/2005/8/layout/hList3"/>
    <dgm:cxn modelId="{38BD5765-59EE-48F4-8502-357AA04367AE}" type="presParOf" srcId="{80839AD9-4497-4348-8DCF-4D232317231D}" destId="{DE77BB3E-958C-4366-8E54-B91443EDDCA7}" srcOrd="1" destOrd="0" presId="urn:microsoft.com/office/officeart/2005/8/layout/hList3"/>
    <dgm:cxn modelId="{3B91E022-41EC-4F12-8EA4-9B4D72CF204D}" type="presParOf" srcId="{DE77BB3E-958C-4366-8E54-B91443EDDCA7}" destId="{1AD324DF-3A61-4669-ACA1-CD8034F0CB38}" srcOrd="0" destOrd="0" presId="urn:microsoft.com/office/officeart/2005/8/layout/hList3"/>
    <dgm:cxn modelId="{A9669F81-6F18-49A0-B0F0-C59BF79F637E}" type="presParOf" srcId="{DE77BB3E-958C-4366-8E54-B91443EDDCA7}" destId="{A6F2E68D-2332-473E-944B-3358DC80AAC9}" srcOrd="1" destOrd="0" presId="urn:microsoft.com/office/officeart/2005/8/layout/hList3"/>
    <dgm:cxn modelId="{68C18388-180F-42BD-8A10-516AAC4C0A4A}" type="presParOf" srcId="{DE77BB3E-958C-4366-8E54-B91443EDDCA7}" destId="{C23D03AB-A6D7-4BD4-9F39-D675E1CF9494}" srcOrd="2" destOrd="0" presId="urn:microsoft.com/office/officeart/2005/8/layout/hList3"/>
    <dgm:cxn modelId="{C6E04ECC-11E9-46A1-8DFA-AF09D0CEAEDE}" type="presParOf" srcId="{80839AD9-4497-4348-8DCF-4D232317231D}" destId="{E1A96F76-63CA-433F-AB1F-72DA4620A6C4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0AEE83-8E76-41F1-B8D9-3AA23079B49D}">
      <dsp:nvSpPr>
        <dsp:cNvPr id="0" name=""/>
        <dsp:cNvSpPr/>
      </dsp:nvSpPr>
      <dsp:spPr>
        <a:xfrm>
          <a:off x="0" y="515008"/>
          <a:ext cx="8490424" cy="661005"/>
        </a:xfrm>
        <a:prstGeom prst="rect">
          <a:avLst/>
        </a:prstGeom>
        <a:gradFill rotWithShape="0">
          <a:gsLst>
            <a:gs pos="0">
              <a:schemeClr val="accent1">
                <a:shade val="9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9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9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-190500"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Основными задачами наставничества являются:</a:t>
          </a:r>
        </a:p>
      </dsp:txBody>
      <dsp:txXfrm>
        <a:off x="0" y="515008"/>
        <a:ext cx="8490424" cy="661005"/>
      </dsp:txXfrm>
    </dsp:sp>
    <dsp:sp modelId="{1AD324DF-3A61-4669-ACA1-CD8034F0CB38}">
      <dsp:nvSpPr>
        <dsp:cNvPr id="0" name=""/>
        <dsp:cNvSpPr/>
      </dsp:nvSpPr>
      <dsp:spPr>
        <a:xfrm>
          <a:off x="4145" y="1329840"/>
          <a:ext cx="2827377" cy="3260848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привитие молодым специалистам интереса к педагогической деятельности и закрепление педагогов в дошкольном  образовательном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учреждении;</a:t>
          </a:r>
        </a:p>
      </dsp:txBody>
      <dsp:txXfrm>
        <a:off x="4145" y="1329840"/>
        <a:ext cx="2827377" cy="3260848"/>
      </dsp:txXfrm>
    </dsp:sp>
    <dsp:sp modelId="{A6F2E68D-2332-473E-944B-3358DC80AAC9}">
      <dsp:nvSpPr>
        <dsp:cNvPr id="0" name=""/>
        <dsp:cNvSpPr/>
      </dsp:nvSpPr>
      <dsp:spPr>
        <a:xfrm>
          <a:off x="2831523" y="1329840"/>
          <a:ext cx="2827377" cy="3260848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2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ускорение процесса профессионального становления педагога и развитие способности самостоятельно и качественно выполнять возложенные на него обязанности по занимаемой должности;</a:t>
          </a:r>
          <a:r>
            <a:rPr lang="ru-RU" sz="1800" b="1" kern="1200" dirty="0">
              <a:solidFill>
                <a:srgbClr val="002060"/>
              </a:solidFill>
            </a:rPr>
            <a:t> </a:t>
          </a:r>
          <a:r>
            <a:rPr lang="ru-RU" sz="1800" kern="1200" dirty="0"/>
            <a:t> </a:t>
          </a:r>
        </a:p>
      </dsp:txBody>
      <dsp:txXfrm>
        <a:off x="2831523" y="1329840"/>
        <a:ext cx="2827377" cy="3260848"/>
      </dsp:txXfrm>
    </dsp:sp>
    <dsp:sp modelId="{C23D03AB-A6D7-4BD4-9F39-D675E1CF9494}">
      <dsp:nvSpPr>
        <dsp:cNvPr id="0" name=""/>
        <dsp:cNvSpPr/>
      </dsp:nvSpPr>
      <dsp:spPr>
        <a:xfrm>
          <a:off x="5658900" y="1329840"/>
          <a:ext cx="2827377" cy="3260848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адаптация к корпоративной культуре, усвоение лучших традиций коллектива детского сада и правил поведения в дошкольном образовательном учреждении, сознательного и творческого отношения к выполнению обязанностей педагога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</a:p>
      </dsp:txBody>
      <dsp:txXfrm>
        <a:off x="5658900" y="1329840"/>
        <a:ext cx="2827377" cy="3260848"/>
      </dsp:txXfrm>
    </dsp:sp>
    <dsp:sp modelId="{E1A96F76-63CA-433F-AB1F-72DA4620A6C4}">
      <dsp:nvSpPr>
        <dsp:cNvPr id="0" name=""/>
        <dsp:cNvSpPr/>
      </dsp:nvSpPr>
      <dsp:spPr>
        <a:xfrm>
          <a:off x="0" y="4590688"/>
          <a:ext cx="8490424" cy="362316"/>
        </a:xfrm>
        <a:prstGeom prst="rect">
          <a:avLst/>
        </a:prstGeom>
        <a:gradFill rotWithShape="0">
          <a:gsLst>
            <a:gs pos="0">
              <a:schemeClr val="accent1">
                <a:shade val="9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9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9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6C442-4B7A-41A3-9C78-2ADC0264D190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B4F83-573C-4D03-9FBE-359643C26A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1995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6C442-4B7A-41A3-9C78-2ADC0264D190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B4F83-573C-4D03-9FBE-359643C26A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891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6C442-4B7A-41A3-9C78-2ADC0264D190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B4F83-573C-4D03-9FBE-359643C26A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6380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6C442-4B7A-41A3-9C78-2ADC0264D190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B4F83-573C-4D03-9FBE-359643C26A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658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6C442-4B7A-41A3-9C78-2ADC0264D190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B4F83-573C-4D03-9FBE-359643C26A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4751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6C442-4B7A-41A3-9C78-2ADC0264D190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B4F83-573C-4D03-9FBE-359643C26A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220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6C442-4B7A-41A3-9C78-2ADC0264D190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B4F83-573C-4D03-9FBE-359643C26A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8284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6C442-4B7A-41A3-9C78-2ADC0264D190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B4F83-573C-4D03-9FBE-359643C26A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053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6C442-4B7A-41A3-9C78-2ADC0264D190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B4F83-573C-4D03-9FBE-359643C26A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2556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6C442-4B7A-41A3-9C78-2ADC0264D190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B4F83-573C-4D03-9FBE-359643C26A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692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6C442-4B7A-41A3-9C78-2ADC0264D190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B4F83-573C-4D03-9FBE-359643C26A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4870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6C442-4B7A-41A3-9C78-2ADC0264D190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B4F83-573C-4D03-9FBE-359643C26A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9888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19201" y="119615"/>
            <a:ext cx="99856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                      «Центр развития ребёнка – детский сад № 57 «Аленушка» города Рубцовска</a:t>
            </a:r>
            <a:endParaRPr lang="ru-RU" sz="2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29809" y="5251516"/>
            <a:ext cx="664880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0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Подготовили:</a:t>
            </a:r>
            <a:r>
              <a:rPr lang="ru-RU" sz="20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/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Такмакова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Ольга Владимировна, заведующий</a:t>
            </a:r>
          </a:p>
          <a:p>
            <a:pPr lvl="0"/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Быстрянцева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Елена Викторовна, старший воспитатель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679511" y="1980563"/>
            <a:ext cx="8525302" cy="1578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НАСТАВНИЧЕСТВА </a:t>
            </a:r>
          </a:p>
          <a:p>
            <a:pPr indent="449580"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ДОШКОЛЬНОМ ОБРАЗОВАТЕЛЬНОМ УЧРЕЖДЕНИИ </a:t>
            </a:r>
            <a:endParaRPr lang="ru-RU" sz="28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56" t="4535" r="21174"/>
          <a:stretch/>
        </p:blipFill>
        <p:spPr>
          <a:xfrm>
            <a:off x="8256895" y="3160089"/>
            <a:ext cx="2756847" cy="2445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3159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741959" y="333633"/>
            <a:ext cx="6630193" cy="1077218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Основное содержание педагогического наставничества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-95535" y="1313597"/>
            <a:ext cx="86754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10687" y="1498263"/>
            <a:ext cx="9662614" cy="44627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rgbClr val="002060"/>
                </a:solidFill>
                <a:latin typeface="Times New Roman"/>
                <a:ea typeface="Calibri"/>
              </a:rPr>
              <a:t>оказание помощи молодым специалистам при изучении нормативно-правовых документов;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rgbClr val="002060"/>
                </a:solidFill>
                <a:latin typeface="Times New Roman"/>
                <a:ea typeface="Calibri"/>
              </a:rPr>
              <a:t>изучение и внедрение в практику передового педагогического опыта;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rgbClr val="002060"/>
                </a:solidFill>
                <a:latin typeface="Times New Roman"/>
                <a:ea typeface="Calibri"/>
              </a:rPr>
              <a:t>совершенствование теоретических знаний и практических умений, педагогического мастерства;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rgbClr val="002060"/>
                </a:solidFill>
                <a:latin typeface="Times New Roman"/>
                <a:ea typeface="Calibri"/>
              </a:rPr>
              <a:t>изучение и анализ учебных программ, пособий, методических рекомендаций;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rgbClr val="002060"/>
                </a:solidFill>
                <a:latin typeface="Times New Roman"/>
                <a:ea typeface="Calibri"/>
              </a:rPr>
              <a:t>организация собственного учебно-познавательного процесса;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rgbClr val="002060"/>
                </a:solidFill>
                <a:latin typeface="Times New Roman"/>
                <a:ea typeface="Calibri"/>
              </a:rPr>
              <a:t> овладение формами и методами работы с родителями;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rgbClr val="002060"/>
                </a:solidFill>
                <a:latin typeface="Times New Roman"/>
                <a:ea typeface="Calibri"/>
              </a:rPr>
              <a:t>изучение способов взаимодействия с детьми.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1" t="8955" r="6793" b="6269"/>
          <a:stretch/>
        </p:blipFill>
        <p:spPr>
          <a:xfrm>
            <a:off x="10083567" y="5335441"/>
            <a:ext cx="1840028" cy="1409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9364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843500" y="280085"/>
            <a:ext cx="4736392" cy="64633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наставничества: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-95535" y="1313597"/>
            <a:ext cx="86754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10687" y="1498263"/>
            <a:ext cx="304345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Адаптационный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1" t="8955" r="6793" b="6269"/>
          <a:stretch/>
        </p:blipFill>
        <p:spPr>
          <a:xfrm>
            <a:off x="9372152" y="4790364"/>
            <a:ext cx="2551443" cy="195488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43360" y="2144594"/>
            <a:ext cx="4778103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>
            <a:spAutoFit/>
          </a:bodyPr>
          <a:lstStyle/>
          <a:p>
            <a:pPr lvl="0" algn="just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Определяется круг обязанностей</a:t>
            </a:r>
          </a:p>
          <a:p>
            <a:pPr lvl="0" algn="just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молодого специалиста, </a:t>
            </a:r>
          </a:p>
          <a:p>
            <a:pPr lvl="0" algn="just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выявляются недостатки</a:t>
            </a:r>
          </a:p>
          <a:p>
            <a:pPr lvl="0" algn="just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умениях и навыках.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343572" y="1554897"/>
            <a:ext cx="304345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Проектировочный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303469" y="2180870"/>
            <a:ext cx="4620126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Разрабатывается и реализуется программа адаптации, осуществляется корректировка профессиональных умений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074084" y="4238595"/>
            <a:ext cx="4043834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Контрольно-оценочный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036940" y="4878884"/>
            <a:ext cx="6066806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Проверяется уровень профессиональной компетентности молодого педагога и степень готовности к выполнению своих обязанностей.</a:t>
            </a:r>
          </a:p>
        </p:txBody>
      </p:sp>
      <p:sp>
        <p:nvSpPr>
          <p:cNvPr id="7" name="5-конечная звезда 6"/>
          <p:cNvSpPr/>
          <p:nvPr/>
        </p:nvSpPr>
        <p:spPr>
          <a:xfrm>
            <a:off x="3776001" y="1877096"/>
            <a:ext cx="395785" cy="330174"/>
          </a:xfrm>
          <a:prstGeom prst="star5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5-конечная звезда 13"/>
          <p:cNvSpPr/>
          <p:nvPr/>
        </p:nvSpPr>
        <p:spPr>
          <a:xfrm>
            <a:off x="9372152" y="1959928"/>
            <a:ext cx="395785" cy="330174"/>
          </a:xfrm>
          <a:prstGeom prst="star5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5-конечная звезда 14"/>
          <p:cNvSpPr/>
          <p:nvPr/>
        </p:nvSpPr>
        <p:spPr>
          <a:xfrm>
            <a:off x="5821463" y="4616643"/>
            <a:ext cx="395785" cy="330174"/>
          </a:xfrm>
          <a:prstGeom prst="star5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93384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491740" y="280085"/>
            <a:ext cx="7658100" cy="64633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работы с молодым специалистом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-95535" y="1313597"/>
            <a:ext cx="86754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08930" y="1498263"/>
            <a:ext cx="304345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Традиционные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1" t="8955" r="6793" b="6269"/>
          <a:stretch/>
        </p:blipFill>
        <p:spPr>
          <a:xfrm>
            <a:off x="9856992" y="5189736"/>
            <a:ext cx="2138150" cy="163822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596788" y="2369544"/>
            <a:ext cx="4418701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собеседование;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консультации;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взаимопосещение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открытые мероприятия;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круглые столы;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семинары-практикумы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582020" y="1949675"/>
            <a:ext cx="304345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Нетрадиционные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320790" y="2880402"/>
            <a:ext cx="5730820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психологический тренинг;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мастер-класс;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самообучение в информационном пространстве сети Интернет;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банк инновационных идей;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творческие конкурсы</a:t>
            </a:r>
          </a:p>
        </p:txBody>
      </p:sp>
      <p:sp>
        <p:nvSpPr>
          <p:cNvPr id="7" name="5-конечная звезда 6"/>
          <p:cNvSpPr/>
          <p:nvPr/>
        </p:nvSpPr>
        <p:spPr>
          <a:xfrm>
            <a:off x="3459604" y="1999649"/>
            <a:ext cx="395785" cy="330174"/>
          </a:xfrm>
          <a:prstGeom prst="star5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9900"/>
              </a:solidFill>
            </a:endParaRPr>
          </a:p>
        </p:txBody>
      </p:sp>
      <p:sp>
        <p:nvSpPr>
          <p:cNvPr id="14" name="5-конечная звезда 13"/>
          <p:cNvSpPr/>
          <p:nvPr/>
        </p:nvSpPr>
        <p:spPr>
          <a:xfrm>
            <a:off x="8707960" y="2479956"/>
            <a:ext cx="395785" cy="330174"/>
          </a:xfrm>
          <a:prstGeom prst="star5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7914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691094" y="250798"/>
            <a:ext cx="4809812" cy="64633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Достигнутые результаты: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-95535" y="1313597"/>
            <a:ext cx="86754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80810" y="1147926"/>
            <a:ext cx="8559978" cy="48936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закрепление  кадров  в  ДОУ  и  создание  условий  для  притока молодых педагогических кадров;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увеличение доли молодых специалистов в образовательном учреждении;  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уровня профессиональной компетентности педагогических кадров ДОУ;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модели системной работы по непрерывному повышению квалификации; 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успешное прохождение аттестации для повышения уровня квалификации педагогов;  </a:t>
            </a:r>
            <a:endParaRPr lang="ru-RU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овладение средствами общения и способами взаимодействия  со всеми участниками образовательного процесса. 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1" t="8955" r="6793" b="6269"/>
          <a:stretch/>
        </p:blipFill>
        <p:spPr>
          <a:xfrm>
            <a:off x="10222172" y="5490458"/>
            <a:ext cx="1796956" cy="1376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4401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779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910686" y="136125"/>
            <a:ext cx="9635320" cy="40011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Победитель ежегодного краевого конкурса «Лучший шеф-наставник - 2020»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-95535" y="1313597"/>
            <a:ext cx="86754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433481" y="5773719"/>
            <a:ext cx="4475747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just"/>
            <a:r>
              <a:rPr lang="ru-RU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Киселева Любовь Ивановна,</a:t>
            </a:r>
            <a:br>
              <a:rPr lang="ru-RU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</a:br>
            <a:r>
              <a:rPr lang="ru-RU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воспитатель высшей квалификационной категории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1929" y="794478"/>
            <a:ext cx="3465710" cy="483406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328383" y="800485"/>
            <a:ext cx="6096000" cy="53245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spAutoFit/>
          </a:bodyPr>
          <a:lstStyle/>
          <a:p>
            <a:pPr algn="just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 задачами ежегодного краевого конкурса «Лучший шеф-наставник» являются: </a:t>
            </a:r>
          </a:p>
          <a:p>
            <a:pPr algn="just"/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становления квалифицированного и технически грамотного молодого работника, развития его творческого потенциала;</a:t>
            </a:r>
          </a:p>
          <a:p>
            <a:pPr marL="342900" indent="-342900" algn="just">
              <a:buFontTx/>
              <a:buChar char="-"/>
            </a:pP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 внимания работодателей к повышению профессионального уровня молодых кадров через систему наставничества;</a:t>
            </a:r>
          </a:p>
          <a:p>
            <a:pPr marL="342900" indent="-342900" algn="just">
              <a:buFontTx/>
              <a:buChar char="-"/>
            </a:pP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лучших наставников Алтайского края и их поощрение;</a:t>
            </a:r>
          </a:p>
          <a:p>
            <a:pPr marL="342900" indent="-342900" algn="just">
              <a:buFontTx/>
              <a:buChar char="-"/>
            </a:pP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обобщение опыта по реализации программ наставничества в организациях Алтайского края.</a:t>
            </a:r>
          </a:p>
        </p:txBody>
      </p:sp>
    </p:spTree>
    <p:extLst>
      <p:ext uri="{BB962C8B-B14F-4D97-AF65-F5344CB8AC3E}">
        <p14:creationId xmlns:p14="http://schemas.microsoft.com/office/powerpoint/2010/main" val="10418130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41" y="779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459064" y="222172"/>
            <a:ext cx="9260389" cy="46166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Ежегодный краевой конкурс  «Лучший шеф-наставник»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-95535" y="1313597"/>
            <a:ext cx="86754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023" y="1199683"/>
            <a:ext cx="2688000" cy="20770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685" y="3429779"/>
            <a:ext cx="2370141" cy="197470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230082" y="1344304"/>
            <a:ext cx="4489371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>
            <a:spAutoFit/>
          </a:bodyPr>
          <a:lstStyle/>
          <a:p>
            <a:r>
              <a:rPr lang="ru-RU" sz="24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Этапы подготовки к конкурсу: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68287" y="2037643"/>
            <a:ext cx="5882685" cy="48936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выбор и утверждение кандидатуры наставника для участия в конкурсе;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характеристики-рекомендации от администрации ДОУ;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творческой группы;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Портфолио педагога-наставника согласно Положению;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официальных документов и копий локальных актов ДОУ для  участия в конкурсе.</a:t>
            </a:r>
          </a:p>
          <a:p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6745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41" y="779"/>
            <a:ext cx="12192000" cy="6858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-95535" y="1313597"/>
            <a:ext cx="86754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44936" y="1791256"/>
            <a:ext cx="5631951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56" t="4535" r="21174"/>
          <a:stretch/>
        </p:blipFill>
        <p:spPr>
          <a:xfrm>
            <a:off x="7828100" y="2883251"/>
            <a:ext cx="3076585" cy="2728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711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56" t="4535" r="21174"/>
          <a:stretch/>
        </p:blipFill>
        <p:spPr>
          <a:xfrm>
            <a:off x="8256895" y="3160089"/>
            <a:ext cx="2756847" cy="244537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921080" y="1314542"/>
            <a:ext cx="909266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7030A0"/>
                </a:solidFill>
                <a:latin typeface="Times New Roman"/>
              </a:rPr>
              <a:t>Эффективная система мотивации для наставников </a:t>
            </a:r>
          </a:p>
          <a:p>
            <a:pPr algn="ctr"/>
            <a:r>
              <a:rPr lang="ru-RU" sz="2800" b="1" dirty="0">
                <a:solidFill>
                  <a:srgbClr val="7030A0"/>
                </a:solidFill>
                <a:latin typeface="Times New Roman"/>
              </a:rPr>
              <a:t>должна быть создана, и это должно быть </a:t>
            </a:r>
          </a:p>
          <a:p>
            <a:pPr algn="ctr"/>
            <a:r>
              <a:rPr lang="ru-RU" sz="2800" b="1" dirty="0">
                <a:solidFill>
                  <a:srgbClr val="7030A0"/>
                </a:solidFill>
                <a:latin typeface="Times New Roman"/>
              </a:rPr>
              <a:t>эффективное современное наставничество, </a:t>
            </a:r>
          </a:p>
          <a:p>
            <a:pPr algn="ctr"/>
            <a:r>
              <a:rPr lang="ru-RU" sz="2800" b="1" dirty="0">
                <a:solidFill>
                  <a:srgbClr val="7030A0"/>
                </a:solidFill>
                <a:latin typeface="Times New Roman"/>
              </a:rPr>
              <a:t>передача опыта, конкретных навыков </a:t>
            </a:r>
          </a:p>
          <a:p>
            <a:pPr algn="ctr"/>
            <a:r>
              <a:rPr lang="ru-RU" sz="2800" b="1" dirty="0">
                <a:solidFill>
                  <a:srgbClr val="7030A0"/>
                </a:solidFill>
                <a:latin typeface="Times New Roman"/>
              </a:rPr>
              <a:t>В.В. Путин </a:t>
            </a:r>
            <a:endParaRPr lang="ru-RU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054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932752" y="183507"/>
            <a:ext cx="6661624" cy="64633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Что такое наставничество?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-95535" y="1313597"/>
            <a:ext cx="86754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33015" y="962165"/>
            <a:ext cx="10263117" cy="52629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4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Наставничество</a:t>
            </a:r>
            <a:r>
              <a:rPr lang="ru-RU" sz="24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подразумевает </a:t>
            </a:r>
            <a:r>
              <a:rPr lang="ru-RU" sz="24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передачу знаний и опыта </a:t>
            </a:r>
            <a:r>
              <a:rPr lang="ru-RU" sz="24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 наставника к наставляемому</a:t>
            </a:r>
          </a:p>
          <a:p>
            <a:endParaRPr lang="ru-RU" sz="2400" b="1" i="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Наставляемый </a:t>
            </a:r>
            <a:r>
              <a:rPr lang="ru-RU" sz="24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участник программы наставничества, который через взаимодействие с наставником и при его помощи и поддержке решает профессиональные задачи, приобретает новый опыт и развивает новые навыки и компетенции. В конкретных формах наставляемый может быть определен термином «обучающийся».  </a:t>
            </a:r>
          </a:p>
          <a:p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Наставник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участник программы наставничества, имеющий успешный опыт в достижении личностного и профессионального результата, готовый и компетентный поделиться опытом и навыками, необходимыми для стимуляции и поддержки процессов самореализации и самосовершенствования наставляемого.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1" t="8955" r="6793" b="6269"/>
          <a:stretch/>
        </p:blipFill>
        <p:spPr>
          <a:xfrm>
            <a:off x="10167583" y="5306917"/>
            <a:ext cx="2024418" cy="1551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640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674578" y="183507"/>
            <a:ext cx="8031659" cy="64633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Цель наставничества 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-95535" y="1313597"/>
            <a:ext cx="86754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58850" y="1688749"/>
            <a:ext cx="10263117" cy="37856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помощи наставляемым, в отношении которых осуществляется наставничество: </a:t>
            </a:r>
          </a:p>
          <a:p>
            <a:pPr algn="just"/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приобретении необходимых профессиональных навыков выполнения должностных обязанностей;</a:t>
            </a:r>
          </a:p>
          <a:p>
            <a:pPr marL="342900" indent="-342900" algn="just">
              <a:buFontTx/>
              <a:buChar char="-"/>
            </a:pP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адаптации в коллективе; </a:t>
            </a:r>
          </a:p>
          <a:p>
            <a:pPr marL="342900" indent="-342900" algn="just">
              <a:buFontTx/>
              <a:buChar char="-"/>
            </a:pP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дисциплинированности и заинтересованности в результатах труда.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1" t="8955" r="6793" b="6269"/>
          <a:stretch/>
        </p:blipFill>
        <p:spPr>
          <a:xfrm>
            <a:off x="10167583" y="5306917"/>
            <a:ext cx="2024418" cy="1551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324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674578" y="183507"/>
            <a:ext cx="8031659" cy="64633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Задачи наставничества 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-95535" y="1313597"/>
            <a:ext cx="86754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08684" y="1403523"/>
            <a:ext cx="10513284" cy="47643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- ускорение процесса профессионального становления, оказание помощи в профессиональной адаптации;</a:t>
            </a:r>
            <a:endParaRPr lang="ru-RU" sz="1600" b="1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- выработка способности самостоятельно, качественно и ответственно выполнять должностные обязанности;</a:t>
            </a:r>
            <a:endParaRPr lang="ru-RU" sz="1600" b="1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- адаптация к корпоративной культуре, усвоение традиций ДОУ;</a:t>
            </a:r>
            <a:endParaRPr lang="ru-RU" sz="1600" b="1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- оказание моральной и психологической поддержки в преодолении профессиональных трудностей, возникших при выполнении должностных обязанностей;</a:t>
            </a:r>
            <a:endParaRPr lang="ru-RU" sz="1600" b="1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- содействие в освоении эффективных форм и методов взаимодействия с участниками образовательного процесса, в развитии способности самостоятельно повышать свой профессиональный уровень.</a:t>
            </a:r>
            <a:endParaRPr lang="ru-RU" sz="1600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1" t="8955" r="6793" b="6269"/>
          <a:stretch/>
        </p:blipFill>
        <p:spPr>
          <a:xfrm>
            <a:off x="10522277" y="5578679"/>
            <a:ext cx="1669724" cy="1279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1707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524031" y="385707"/>
            <a:ext cx="8939284" cy="52322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Нормативно-правовая база: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-95535" y="1313597"/>
            <a:ext cx="86754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19222" y="1500656"/>
            <a:ext cx="8425218" cy="30469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/>
              </a:rPr>
              <a:t>1.ФЗ РФ №273 «Об образовании», ст.28,47,48. </a:t>
            </a:r>
          </a:p>
          <a:p>
            <a:endParaRPr lang="ru-RU" sz="2400" b="1" dirty="0">
              <a:solidFill>
                <a:srgbClr val="002060"/>
              </a:solidFill>
              <a:latin typeface="Times New Roman"/>
            </a:endParaRPr>
          </a:p>
          <a:p>
            <a:r>
              <a:rPr lang="ru-RU" sz="2400" b="1" dirty="0">
                <a:solidFill>
                  <a:srgbClr val="002060"/>
                </a:solidFill>
                <a:latin typeface="Times New Roman"/>
              </a:rPr>
              <a:t>2. Указ Президента РФ от 2 марта 2018 года №94 «Об учреждении знака отличия «За наставничество» </a:t>
            </a:r>
          </a:p>
          <a:p>
            <a:endParaRPr lang="ru-RU" sz="2400" b="1" dirty="0">
              <a:solidFill>
                <a:srgbClr val="002060"/>
              </a:solidFill>
              <a:latin typeface="Times New Roman"/>
            </a:endParaRPr>
          </a:p>
          <a:p>
            <a:r>
              <a:rPr lang="ru-RU" sz="2400" b="1" dirty="0">
                <a:solidFill>
                  <a:srgbClr val="002060"/>
                </a:solidFill>
                <a:latin typeface="Times New Roman"/>
              </a:rPr>
              <a:t>3.Указ Президента РФ от 7 мая 2018 года № 204 «О национальных целях и стратегических задачах развития Российской Федерации на период до 2024 года» 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1" t="8955" r="6793" b="6269"/>
          <a:stretch/>
        </p:blipFill>
        <p:spPr>
          <a:xfrm>
            <a:off x="9372152" y="4790364"/>
            <a:ext cx="2551443" cy="1954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374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708589" y="385707"/>
            <a:ext cx="8939284" cy="1077218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Документы, регламентирующие наставничество в ДОУ: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-95535" y="1313597"/>
            <a:ext cx="86754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65622" y="1965417"/>
            <a:ext cx="8425218" cy="40934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об утверждении педагогов-наставников</a:t>
            </a:r>
          </a:p>
          <a:p>
            <a:pPr algn="just"/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о Наставничестве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адаптации сотрудников ДОУ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поддержки и развития кадрового потенциала ДОУ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индивидуального плана наставничества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отчета о проделанной работе наставника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анкеты молодого педагога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1" t="8955" r="6793" b="6269"/>
          <a:stretch/>
        </p:blipFill>
        <p:spPr>
          <a:xfrm>
            <a:off x="9372152" y="4790364"/>
            <a:ext cx="2551443" cy="1954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579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895522" y="390267"/>
            <a:ext cx="8510138" cy="1015663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Целью наставничества в МБДОУ «Детский сад № 57 «Аленушка» является оказание помощи молодым педагогам в их профессиональном становлении, а также формирование в ДОУ кадрового ядра.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1" t="8955" r="6793" b="6269"/>
          <a:stretch/>
        </p:blipFill>
        <p:spPr>
          <a:xfrm>
            <a:off x="9594376" y="4996700"/>
            <a:ext cx="2429302" cy="18613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-95535" y="1313597"/>
            <a:ext cx="86754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2676814889"/>
              </p:ext>
            </p:extLst>
          </p:nvPr>
        </p:nvGraphicFramePr>
        <p:xfrm>
          <a:off x="1895522" y="1405066"/>
          <a:ext cx="8490424" cy="5175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626576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741959" y="333633"/>
            <a:ext cx="6630193" cy="64633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подбора наставников: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-95535" y="1313597"/>
            <a:ext cx="86754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10687" y="1498263"/>
            <a:ext cx="9662614" cy="44012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высокий уровень профессиональной подготовки;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развитые коммуникативные навыки и гибкость в общении;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 воспитательной и методической работы;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стабильные результаты в работе;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богатый жизненный опыт;</a:t>
            </a:r>
            <a:endParaRPr lang="ru-RU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и готовность делиться профессиональным опытом;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стаж педагогической деятельности не менее 5 лет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1" t="8955" r="6793" b="6269"/>
          <a:stretch/>
        </p:blipFill>
        <p:spPr>
          <a:xfrm>
            <a:off x="9372152" y="4790364"/>
            <a:ext cx="2551443" cy="1954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4867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</TotalTime>
  <Words>872</Words>
  <Application>Microsoft Office PowerPoint</Application>
  <PresentationFormat>Широкоэкранный</PresentationFormat>
  <Paragraphs>130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63</cp:revision>
  <dcterms:created xsi:type="dcterms:W3CDTF">2022-03-01T05:06:47Z</dcterms:created>
  <dcterms:modified xsi:type="dcterms:W3CDTF">2023-03-20T04:59:48Z</dcterms:modified>
</cp:coreProperties>
</file>