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4" r:id="rId3"/>
    <p:sldId id="275" r:id="rId4"/>
    <p:sldId id="276" r:id="rId5"/>
    <p:sldId id="277" r:id="rId6"/>
    <p:sldId id="278" r:id="rId7"/>
    <p:sldId id="273" r:id="rId8"/>
    <p:sldId id="279" r:id="rId9"/>
    <p:sldId id="280" r:id="rId10"/>
    <p:sldId id="281" r:id="rId11"/>
    <p:sldId id="282" r:id="rId12"/>
    <p:sldId id="283" r:id="rId13"/>
    <p:sldId id="284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864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alphaModFix amt="3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опыт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79512" y="3507854"/>
            <a:ext cx="1551432" cy="14196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2914650"/>
            <a:ext cx="5792688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4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766a234c5243569a15a8bdd6b57210ba_big.jpg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2662606" y="959390"/>
            <a:ext cx="3602762" cy="3602762"/>
          </a:xfrm>
          <a:prstGeom prst="rect">
            <a:avLst/>
          </a:prstGeom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27784" y="1200151"/>
            <a:ext cx="6059016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Рамка 7"/>
          <p:cNvSpPr/>
          <p:nvPr userDrawn="1"/>
        </p:nvSpPr>
        <p:spPr>
          <a:xfrm>
            <a:off x="0" y="0"/>
            <a:ext cx="9144000" cy="5143500"/>
          </a:xfrm>
          <a:prstGeom prst="frame">
            <a:avLst>
              <a:gd name="adj1" fmla="val 3324"/>
            </a:avLst>
          </a:prstGeom>
          <a:blipFill dpi="0" rotWithShape="1">
            <a:blip r:embed="rId15" cstate="print"/>
            <a:srcRect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9F7BB-48C4-7976-6A95-556AF0CDC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363141"/>
            <a:ext cx="7772400" cy="624434"/>
          </a:xfrm>
        </p:spPr>
        <p:txBody>
          <a:bodyPr>
            <a:normAutofit fontScale="90000"/>
          </a:bodyPr>
          <a:lstStyle/>
          <a:p>
            <a:r>
              <a:rPr lang="ru-RU" dirty="0"/>
              <a:t>ММО «Школа методиста»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B3EC7C-5F19-E04A-537E-6861D573F9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9832" y="3170934"/>
            <a:ext cx="5792688" cy="975900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ru-RU" sz="18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Подготовила: Клейн М.Р., 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ru-RU" sz="18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заместитель заведующего по ВМР 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ru-RU" sz="18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МБДОУ «Детский сад № 12 «Журавлик»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CDA3EF-9012-8FE7-3C00-094E90E3E94E}"/>
              </a:ext>
            </a:extLst>
          </p:cNvPr>
          <p:cNvSpPr txBox="1"/>
          <p:nvPr/>
        </p:nvSpPr>
        <p:spPr>
          <a:xfrm>
            <a:off x="467544" y="1234241"/>
            <a:ext cx="8136904" cy="16498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«Семья и детский сад – единое образовательное пространство для семей, воспитывающих </a:t>
            </a:r>
            <a:r>
              <a:rPr lang="ru-RU" sz="32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нормотипичных</a:t>
            </a:r>
            <a:r>
              <a:rPr lang="ru-RU" sz="3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детей»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927AD9-198B-D438-A2A3-EC8E371B6747}"/>
              </a:ext>
            </a:extLst>
          </p:cNvPr>
          <p:cNvSpPr txBox="1"/>
          <p:nvPr/>
        </p:nvSpPr>
        <p:spPr>
          <a:xfrm>
            <a:off x="2051720" y="4433716"/>
            <a:ext cx="45974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Рубцовск, 26.11.2024</a:t>
            </a:r>
            <a:endParaRPr lang="ru-RU" sz="105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599099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9B2DB8-BF99-5189-26BE-FDC2644CF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65571"/>
          </a:xfrm>
        </p:spPr>
        <p:txBody>
          <a:bodyPr>
            <a:normAutofit/>
          </a:bodyPr>
          <a:lstStyle/>
          <a:p>
            <a:r>
              <a:rPr lang="ru-RU" sz="2800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Психолого-педагогическое направление</a:t>
            </a:r>
            <a:endParaRPr lang="ru-RU" sz="2800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C644D2-A945-4AD4-C06E-16A31E8E7E35}"/>
              </a:ext>
            </a:extLst>
          </p:cNvPr>
          <p:cNvSpPr txBox="1"/>
          <p:nvPr/>
        </p:nvSpPr>
        <p:spPr>
          <a:xfrm>
            <a:off x="323528" y="915566"/>
            <a:ext cx="8496944" cy="155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9250" algn="just">
              <a:lnSpc>
                <a:spcPct val="107000"/>
              </a:lnSpc>
              <a:spcAft>
                <a:spcPts val="800"/>
              </a:spcAft>
            </a:pPr>
            <a:r>
              <a:rPr lang="ru-RU" sz="1800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Цель</a:t>
            </a:r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обогащение родителей знаниями в вопросах воспитания детей дошкольного возраста, совместная работа специалистов ДОУ, обеспечивающая педагогическое сопровождение семьи на всех этапах дошкольного детства, что делает родителей (законных представителей) действительно </a:t>
            </a:r>
            <a:r>
              <a:rPr lang="ru-RU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равноответственными</a:t>
            </a:r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участниками образовательного процесса.</a:t>
            </a:r>
            <a:endParaRPr lang="ru-RU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780E9F-ACCB-31E3-7787-3E87ECA4E2D3}"/>
              </a:ext>
            </a:extLst>
          </p:cNvPr>
          <p:cNvSpPr txBox="1"/>
          <p:nvPr/>
        </p:nvSpPr>
        <p:spPr>
          <a:xfrm>
            <a:off x="1043608" y="2619111"/>
            <a:ext cx="6408712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9250"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Данное направление включает следующие формы работы с родителями</a:t>
            </a:r>
            <a:r>
              <a:rPr lang="ru-RU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852418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BCEC7D-72DC-7613-3124-D6E09B86F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Наглядно-информационное направление</a:t>
            </a:r>
            <a:endParaRPr lang="ru-RU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F7ADBC-89CE-FFBB-14B6-B60798DE212A}"/>
              </a:ext>
            </a:extLst>
          </p:cNvPr>
          <p:cNvSpPr txBox="1"/>
          <p:nvPr/>
        </p:nvSpPr>
        <p:spPr>
          <a:xfrm>
            <a:off x="444128" y="1203598"/>
            <a:ext cx="8229600" cy="966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9250" algn="just">
              <a:lnSpc>
                <a:spcPct val="107000"/>
              </a:lnSpc>
              <a:spcAft>
                <a:spcPts val="800"/>
              </a:spcAft>
            </a:pPr>
            <a:r>
              <a:rPr lang="ru-RU" sz="1800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Цель</a:t>
            </a:r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ознакомление родителей с работой дошкольного учреждения, особенностями воспитания детей. Формирование у родителей знаний о воспитании и развитии детей</a:t>
            </a:r>
            <a:endParaRPr lang="ru-RU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AD45C1-0FD8-74EE-8D42-BDD3E5BE02AA}"/>
              </a:ext>
            </a:extLst>
          </p:cNvPr>
          <p:cNvSpPr txBox="1"/>
          <p:nvPr/>
        </p:nvSpPr>
        <p:spPr>
          <a:xfrm>
            <a:off x="642392" y="2310770"/>
            <a:ext cx="7859216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9250"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Данное направление включает следующие формы работы с родителями</a:t>
            </a:r>
            <a:r>
              <a:rPr lang="ru-RU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223042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59103C-1434-9720-FEFB-0C299D81A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81595"/>
          </a:xfrm>
        </p:spPr>
        <p:txBody>
          <a:bodyPr>
            <a:normAutofit/>
          </a:bodyPr>
          <a:lstStyle/>
          <a:p>
            <a:r>
              <a:rPr lang="ru-RU" sz="2800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Досуговое направление</a:t>
            </a:r>
            <a:endParaRPr lang="ru-RU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9964A5-3DED-B618-5FC3-8298FC1D9318}"/>
              </a:ext>
            </a:extLst>
          </p:cNvPr>
          <p:cNvSpPr txBox="1"/>
          <p:nvPr/>
        </p:nvSpPr>
        <p:spPr>
          <a:xfrm>
            <a:off x="452760" y="989236"/>
            <a:ext cx="8136904" cy="966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9250" algn="just">
              <a:lnSpc>
                <a:spcPct val="107000"/>
              </a:lnSpc>
              <a:spcAft>
                <a:spcPts val="800"/>
              </a:spcAft>
            </a:pPr>
            <a:r>
              <a:rPr lang="ru-RU" sz="1800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Цель</a:t>
            </a:r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привлечение родителей к совместным мероприятиям, установление доверительных отношений, эмоционального контакта между педагогами и родителями, между родителями и детьми.</a:t>
            </a:r>
            <a:endParaRPr lang="ru-RU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FC6AD7-830B-FC60-4FDF-24F9510F17AF}"/>
              </a:ext>
            </a:extLst>
          </p:cNvPr>
          <p:cNvSpPr txBox="1"/>
          <p:nvPr/>
        </p:nvSpPr>
        <p:spPr>
          <a:xfrm>
            <a:off x="611560" y="2229443"/>
            <a:ext cx="7978104" cy="77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9250"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Данное направление включает следующие формы</a:t>
            </a:r>
          </a:p>
          <a:p>
            <a:pPr indent="349250"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работы</a:t>
            </a:r>
            <a:r>
              <a:rPr lang="ru-RU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959555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D1CA7B-593E-1529-35FB-005912991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419622"/>
            <a:ext cx="8229600" cy="857250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940722047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8C913CE-0591-874A-102E-D924C98F1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81596"/>
          </a:xfrm>
        </p:spPr>
        <p:txBody>
          <a:bodyPr>
            <a:noAutofit/>
          </a:bodyPr>
          <a:lstStyle/>
          <a:p>
            <a:r>
              <a:rPr lang="ru-RU" sz="2800" b="1" dirty="0"/>
              <a:t>Нормативно-правовая основа организации взаимодействия ДОО с семьями воспитанников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D5BDB1-A297-7F04-AEEA-721B3CD360EF}"/>
              </a:ext>
            </a:extLst>
          </p:cNvPr>
          <p:cNvSpPr txBox="1"/>
          <p:nvPr/>
        </p:nvSpPr>
        <p:spPr>
          <a:xfrm>
            <a:off x="683568" y="1275606"/>
            <a:ext cx="800323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effectLst/>
                <a:ea typeface="Calibri" panose="020F0502020204030204" pitchFamily="34" charset="0"/>
              </a:rPr>
              <a:t>Федеральный закон «Об образовании в Российской Федерации» от 29 декабря 2012 г. № 273-ФЗ</a:t>
            </a:r>
          </a:p>
          <a:p>
            <a:pPr algn="just"/>
            <a:endParaRPr lang="ru-RU" sz="2400" dirty="0">
              <a:effectLst/>
              <a:ea typeface="Calibri" panose="020F0502020204030204" pitchFamily="34" charset="0"/>
            </a:endParaRPr>
          </a:p>
          <a:p>
            <a:pPr algn="just"/>
            <a:r>
              <a:rPr lang="ru-RU" sz="2400" dirty="0">
                <a:effectLst/>
                <a:ea typeface="Calibri" panose="020F0502020204030204" pitchFamily="34" charset="0"/>
              </a:rPr>
              <a:t>Статья 44: «Родители (законные представители) несовершеннолетних обучающихся имеют преимущественное право на обучение и воспитание детей перед всеми другими лицами. Они обязаны заложить основы физического, нравственного и интеллектуального развития личности ребенка». </a:t>
            </a:r>
          </a:p>
        </p:txBody>
      </p:sp>
    </p:spTree>
    <p:extLst>
      <p:ext uri="{BB962C8B-B14F-4D97-AF65-F5344CB8AC3E}">
        <p14:creationId xmlns:p14="http://schemas.microsoft.com/office/powerpoint/2010/main" val="1975695922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57D5D0-17D5-AFD5-484B-A3B8015A170D}"/>
              </a:ext>
            </a:extLst>
          </p:cNvPr>
          <p:cNvSpPr txBox="1"/>
          <p:nvPr/>
        </p:nvSpPr>
        <p:spPr>
          <a:xfrm>
            <a:off x="395536" y="26749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Федеральный государственный образовательный стандарт дошкольного образования (</a:t>
            </a:r>
            <a:r>
              <a:rPr lang="ru-RU" b="1" kern="0" dirty="0">
                <a:effectLst/>
                <a:ea typeface="Times New Roman" panose="02020603050405020304" pitchFamily="18" charset="0"/>
              </a:rPr>
              <a:t>приказ Минобрнауки России от 17 октября 2013 г. № 1155</a:t>
            </a:r>
            <a:r>
              <a:rPr lang="ru-RU" b="1" dirty="0"/>
              <a:t>)</a:t>
            </a:r>
          </a:p>
          <a:p>
            <a:pPr indent="349250" algn="just"/>
            <a:r>
              <a:rPr lang="ru-RU" i="1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Стандарт является основой для</a:t>
            </a:r>
            <a:r>
              <a:rPr lang="ru-RU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9250" algn="just"/>
            <a:r>
              <a:rPr lang="ru-RU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Оказания помощи родителям (законным представителям) в воспитании детей, охране и укреплении их физического и психического здоровья, в развитии индивидуальных способностей и необходимой коррекции нарушений их развития </a:t>
            </a:r>
            <a:r>
              <a:rPr lang="ru-RU" b="1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(ч.1, п. 1.7., п.п.6).</a:t>
            </a:r>
            <a:endParaRPr lang="ru-RU" b="1" i="1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9250" algn="just"/>
            <a:r>
              <a:rPr lang="ru-RU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Одной из задач, на решение которых направлен Стандарт является</a:t>
            </a:r>
            <a:r>
              <a:rPr lang="ru-RU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349250" algn="just"/>
            <a:r>
              <a:rPr lang="ru-RU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повышения компетен6тности родителей (законных представителей) в вопросах развития и образования, охраны и укрепления здоровья детей </a:t>
            </a:r>
            <a:r>
              <a:rPr lang="ru-RU" b="1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(ч.1, п. 1.6., п.п.9).</a:t>
            </a:r>
          </a:p>
          <a:p>
            <a:pPr indent="349250" algn="just"/>
            <a:r>
              <a:rPr lang="ru-RU" sz="1800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 стандарте прописаны требования, которые направлены на создание социальной ситуации развития для участников образовательных отношений, включая создание образовательной среды, которая:</a:t>
            </a:r>
            <a:endParaRPr lang="ru-RU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9250" algn="just"/>
            <a:r>
              <a:rPr lang="ru-RU" sz="18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Обеспечивает открытость дошкольного образования </a:t>
            </a:r>
            <a:r>
              <a:rPr lang="ru-RU" sz="1800" b="1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(ч. III, п. 3.1., п.п.5).</a:t>
            </a:r>
            <a:endParaRPr lang="ru-RU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9250" algn="just"/>
            <a:r>
              <a:rPr lang="ru-RU" sz="18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участия родителей (законных представителей) в образовательной деятельности </a:t>
            </a:r>
            <a:r>
              <a:rPr lang="ru-RU" sz="1800" b="1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(ч. III, п. 3.1., п.п.6).</a:t>
            </a:r>
            <a:endParaRPr lang="ru-RU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9250" algn="just"/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970774181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EE7D67-15DA-9502-4615-8ADA8564C965}"/>
              </a:ext>
            </a:extLst>
          </p:cNvPr>
          <p:cNvSpPr txBox="1"/>
          <p:nvPr/>
        </p:nvSpPr>
        <p:spPr>
          <a:xfrm>
            <a:off x="395536" y="339502"/>
            <a:ext cx="849694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/>
              <a:t>Федеральная образовательная программа дошкольного образования (</a:t>
            </a:r>
            <a:r>
              <a:rPr lang="ru-RU" sz="1800" b="1" kern="0" dirty="0">
                <a:effectLst/>
                <a:ea typeface="Times New Roman" panose="02020603050405020304" pitchFamily="18" charset="0"/>
              </a:rPr>
              <a:t>приказ </a:t>
            </a:r>
            <a:r>
              <a:rPr lang="ru-RU" sz="1800" b="1" kern="0" dirty="0" err="1">
                <a:effectLst/>
                <a:ea typeface="Times New Roman" panose="02020603050405020304" pitchFamily="18" charset="0"/>
              </a:rPr>
              <a:t>Минпросвещения</a:t>
            </a:r>
            <a:r>
              <a:rPr lang="ru-RU" sz="1800" b="1" kern="0" dirty="0">
                <a:effectLst/>
                <a:ea typeface="Times New Roman" panose="02020603050405020304" pitchFamily="18" charset="0"/>
              </a:rPr>
              <a:t> России от 25 ноября 2022 г. № 1028</a:t>
            </a:r>
            <a:r>
              <a:rPr lang="ru-RU" sz="1800" b="1" dirty="0"/>
              <a:t>)</a:t>
            </a:r>
          </a:p>
          <a:p>
            <a:pPr indent="349250" algn="just"/>
            <a:endParaRPr lang="ru-RU" sz="1600" b="1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9250" algn="just"/>
            <a:r>
              <a:rPr lang="ru-RU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Ц</a:t>
            </a:r>
            <a:r>
              <a:rPr lang="ru-RU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ели взаимодействия с родителями (законными представителями) (п.п.26.1.):</a:t>
            </a:r>
            <a:endParaRPr lang="ru-RU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9250" algn="just"/>
            <a:r>
              <a:rPr lang="ru-RU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младенческого, раннего и дошкольного возрастов;</a:t>
            </a:r>
          </a:p>
          <a:p>
            <a:pPr marL="285750" indent="-285750" algn="just">
              <a:buFontTx/>
              <a:buChar char="-"/>
            </a:pPr>
            <a:r>
              <a:rPr lang="ru-RU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664877957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3C09F8-F5ED-A936-24DF-156C01D56385}"/>
              </a:ext>
            </a:extLst>
          </p:cNvPr>
          <p:cNvSpPr txBox="1"/>
          <p:nvPr/>
        </p:nvSpPr>
        <p:spPr>
          <a:xfrm>
            <a:off x="251520" y="294203"/>
            <a:ext cx="8640960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9250" algn="just"/>
            <a:r>
              <a:rPr lang="ru-RU" sz="1800" b="1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Задачи (п.п.26.3.):</a:t>
            </a:r>
            <a:endParaRPr lang="ru-RU" sz="18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9250" algn="just"/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информирование родителей (законных представителей) и общественности относительно целей ДО, общих для всего образовательного пространства Российской Федерации, о мерах господдержки семьям, имеющим детей дошкольного возраста, а также об образовательной программе, реализуемой в ДОО.</a:t>
            </a:r>
          </a:p>
          <a:p>
            <a:pPr indent="349250" algn="just"/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просвещение родителей (законных представителей),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</a:p>
          <a:p>
            <a:pPr indent="349250" algn="just"/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способствование развитию ответственного и осознанного родительства как базовой основы благополучия семьи.</a:t>
            </a:r>
          </a:p>
          <a:p>
            <a:pPr indent="349250" algn="just"/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построение взаимодействия в форме сотрудничества и установления партнёрских отношений с родителями (законными представителями) детей младенческого, раннего и дошкольного возраста для решения образовательных задач.</a:t>
            </a:r>
          </a:p>
          <a:p>
            <a:pPr indent="349250" algn="just"/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вовлечение родителей (законных представителей) в образовательный процесс.</a:t>
            </a:r>
          </a:p>
          <a:p>
            <a:pPr marL="285750" indent="-285750" algn="just">
              <a:buFontTx/>
              <a:buChar char="-"/>
            </a:pPr>
            <a:endParaRPr lang="ru-RU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70704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BBB750-6806-5C59-1EDE-63FCD00A8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3373883"/>
          </a:xfrm>
        </p:spPr>
        <p:txBody>
          <a:bodyPr>
            <a:normAutofit/>
          </a:bodyPr>
          <a:lstStyle/>
          <a:p>
            <a:pPr algn="l"/>
            <a:r>
              <a:rPr lang="ru-RU" sz="2800" b="1" i="1" dirty="0">
                <a:effectLst/>
                <a:latin typeface="+mn-lt"/>
                <a:ea typeface="Calibri" panose="020F0502020204030204" pitchFamily="34" charset="0"/>
              </a:rPr>
              <a:t>Единое образовательное пространство в ДОУ </a:t>
            </a:r>
            <a:r>
              <a:rPr lang="ru-RU" sz="2800" dirty="0">
                <a:effectLst/>
                <a:latin typeface="+mn-lt"/>
                <a:ea typeface="Calibri" panose="020F0502020204030204" pitchFamily="34" charset="0"/>
              </a:rPr>
              <a:t>— это система работы педагогического коллектива по образовательной программе дошкольного образования в едином взаимодействии: воспитатель, ребёнок, родители.</a:t>
            </a:r>
            <a:endParaRPr lang="ru-R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2320987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: вправо 2">
            <a:extLst>
              <a:ext uri="{FF2B5EF4-FFF2-40B4-BE49-F238E27FC236}">
                <a16:creationId xmlns:a16="http://schemas.microsoft.com/office/drawing/2014/main" id="{58DEDCDA-C9D1-F033-7D97-8C3D7B70F08C}"/>
              </a:ext>
            </a:extLst>
          </p:cNvPr>
          <p:cNvSpPr/>
          <p:nvPr/>
        </p:nvSpPr>
        <p:spPr>
          <a:xfrm>
            <a:off x="467427" y="468318"/>
            <a:ext cx="2016224" cy="136815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Пространство развития ребенка: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49794B1-B68D-A33D-EF54-8A8A09934733}"/>
              </a:ext>
            </a:extLst>
          </p:cNvPr>
          <p:cNvSpPr/>
          <p:nvPr/>
        </p:nvSpPr>
        <p:spPr>
          <a:xfrm>
            <a:off x="2483651" y="348030"/>
            <a:ext cx="3312368" cy="16561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предметно – развивающая среда;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интеграция специалистов;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образовательное пространство;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социальная ситуация развития;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психолого-педагогическое сопровождение;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детское сообщество.</a:t>
            </a:r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id="{66C6E0B2-8994-5C57-2CF9-48755CA9DE3F}"/>
              </a:ext>
            </a:extLst>
          </p:cNvPr>
          <p:cNvSpPr/>
          <p:nvPr/>
        </p:nvSpPr>
        <p:spPr>
          <a:xfrm>
            <a:off x="6114548" y="276022"/>
            <a:ext cx="2843808" cy="180020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Пространство развития ДОУ: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81A8225-6609-400E-167D-BD29082F9896}"/>
              </a:ext>
            </a:extLst>
          </p:cNvPr>
          <p:cNvSpPr/>
          <p:nvPr/>
        </p:nvSpPr>
        <p:spPr>
          <a:xfrm>
            <a:off x="5425148" y="2120184"/>
            <a:ext cx="3522260" cy="282783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внедрение новых педагогических методик и технологий;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инновация в образовательном процессе ДОУ;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интеллектуально – творческой деятельности педагогов и воспитанников;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опытно – экспериментальной деятельности;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методической работы с педагогическими кадрами.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effectLst/>
                <a:ea typeface="Calibri" panose="020F0502020204030204" pitchFamily="34" charset="0"/>
              </a:rPr>
              <a:t>организация проектной деятельности в ДОУ</a:t>
            </a:r>
            <a:endParaRPr lang="ru-RU" sz="1400" dirty="0"/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id="{838909D7-93D3-0E26-2860-4C98B84CDFB3}"/>
              </a:ext>
            </a:extLst>
          </p:cNvPr>
          <p:cNvSpPr/>
          <p:nvPr/>
        </p:nvSpPr>
        <p:spPr>
          <a:xfrm>
            <a:off x="253146" y="3075806"/>
            <a:ext cx="1782122" cy="136815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Пространство развития родителей: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1E36F3E1-B26C-5710-3460-81A13EB8464A}"/>
              </a:ext>
            </a:extLst>
          </p:cNvPr>
          <p:cNvSpPr/>
          <p:nvPr/>
        </p:nvSpPr>
        <p:spPr>
          <a:xfrm>
            <a:off x="2035268" y="2998303"/>
            <a:ext cx="3312368" cy="179716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включенность семьи в ДОУ (степень интегрированности);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преемственность и единство требований ДОУ и семьи;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взаимоотношение родителей в семье;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стиль воспитания в семье;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родительское сообщество.</a:t>
            </a:r>
          </a:p>
        </p:txBody>
      </p:sp>
    </p:spTree>
    <p:extLst>
      <p:ext uri="{BB962C8B-B14F-4D97-AF65-F5344CB8AC3E}">
        <p14:creationId xmlns:p14="http://schemas.microsoft.com/office/powerpoint/2010/main" val="287198575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B66F14-C448-8F7A-F602-2EA1CCDC4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Направления вовлечения родителей в совместную деятельность: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8DC5A8-55A9-6FD1-F2F4-756DAF9C2A92}"/>
              </a:ext>
            </a:extLst>
          </p:cNvPr>
          <p:cNvSpPr txBox="1"/>
          <p:nvPr/>
        </p:nvSpPr>
        <p:spPr>
          <a:xfrm>
            <a:off x="539552" y="1275606"/>
            <a:ext cx="7920880" cy="2338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Информационно – аналитическое направление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1800" dirty="0">
                <a:effectLst/>
                <a:ea typeface="Calibri" panose="020F0502020204030204" pitchFamily="34" charset="0"/>
              </a:rPr>
              <a:t>Психолого-педагогическое направление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Наглядно-информационное направление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Досуговое направление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40098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53E51-01C5-7D6E-426C-D698984FB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37579"/>
          </a:xfrm>
        </p:spPr>
        <p:txBody>
          <a:bodyPr>
            <a:normAutofit/>
          </a:bodyPr>
          <a:lstStyle/>
          <a:p>
            <a:r>
              <a:rPr lang="ru-RU" sz="2800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Информационно – аналитическое направление</a:t>
            </a:r>
            <a:endParaRPr lang="ru-RU" sz="2800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9007C7-7880-593D-1D2C-697D1A3B45D0}"/>
              </a:ext>
            </a:extLst>
          </p:cNvPr>
          <p:cNvSpPr txBox="1"/>
          <p:nvPr/>
        </p:nvSpPr>
        <p:spPr>
          <a:xfrm>
            <a:off x="323528" y="823062"/>
            <a:ext cx="8568952" cy="1632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9250" algn="ctr">
              <a:lnSpc>
                <a:spcPct val="107000"/>
              </a:lnSpc>
              <a:spcAft>
                <a:spcPts val="800"/>
              </a:spcAft>
            </a:pPr>
            <a:r>
              <a:rPr lang="ru-RU" sz="1800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Цель</a:t>
            </a:r>
            <a:r>
              <a:rPr lang="ru-RU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изучение семьи, выяснение образовательных потребностей родителей, установление контакта с её членами, согласование воспитательных воздействий на ребенка, анализ особенности структуры родственных связей каждого ребенка, специфики семьи и семейного воспитания дошкольника.</a:t>
            </a:r>
          </a:p>
          <a:p>
            <a:pPr indent="349250" algn="ctr">
              <a:lnSpc>
                <a:spcPct val="107000"/>
              </a:lnSpc>
              <a:spcAft>
                <a:spcPts val="800"/>
              </a:spcAft>
            </a:pPr>
            <a:endParaRPr lang="ru-RU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E9217D-7BA7-21B6-0DF3-072594B58545}"/>
              </a:ext>
            </a:extLst>
          </p:cNvPr>
          <p:cNvSpPr txBox="1"/>
          <p:nvPr/>
        </p:nvSpPr>
        <p:spPr>
          <a:xfrm>
            <a:off x="323528" y="2355726"/>
            <a:ext cx="8568952" cy="2153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9250" algn="ctr">
              <a:lnSpc>
                <a:spcPct val="107000"/>
              </a:lnSpc>
              <a:spcAft>
                <a:spcPts val="800"/>
              </a:spcAft>
            </a:pPr>
            <a:r>
              <a:rPr lang="ru-RU" b="1" i="1" u="sng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Группы родителей:</a:t>
            </a:r>
          </a:p>
          <a:p>
            <a:pPr indent="349250" algn="just"/>
            <a:r>
              <a:rPr lang="ru-RU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Родители – лидеры, которые умеют и с удовольствием участвуют в воспитательно-образовательном процессе, видят ценность любой работы детского учреждения.</a:t>
            </a:r>
          </a:p>
          <a:p>
            <a:pPr indent="349250" algn="just"/>
            <a:r>
              <a:rPr lang="ru-RU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Родители – исполнители, которые принимают участие при условии значимой мотивации.</a:t>
            </a:r>
          </a:p>
          <a:p>
            <a:pPr indent="349250" algn="just"/>
            <a:r>
              <a:rPr lang="ru-RU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Родители – критические наблюдатели.</a:t>
            </a:r>
          </a:p>
        </p:txBody>
      </p:sp>
    </p:spTree>
    <p:extLst>
      <p:ext uri="{BB962C8B-B14F-4D97-AF65-F5344CB8AC3E}">
        <p14:creationId xmlns:p14="http://schemas.microsoft.com/office/powerpoint/2010/main" val="765504672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853</Words>
  <Application>Microsoft Office PowerPoint</Application>
  <PresentationFormat>Экран (16:9)</PresentationFormat>
  <Paragraphs>72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ММО «Школа методиста»</vt:lpstr>
      <vt:lpstr>Нормативно-правовая основа организации взаимодействия ДОО с семьями воспитанников  </vt:lpstr>
      <vt:lpstr>Презентация PowerPoint</vt:lpstr>
      <vt:lpstr>Презентация PowerPoint</vt:lpstr>
      <vt:lpstr>Презентация PowerPoint</vt:lpstr>
      <vt:lpstr>Единое образовательное пространство в ДОУ — это система работы педагогического коллектива по образовательной программе дошкольного образования в едином взаимодействии: воспитатель, ребёнок, родители.</vt:lpstr>
      <vt:lpstr>Презентация PowerPoint</vt:lpstr>
      <vt:lpstr>Направления вовлечения родителей в совместную деятельность:</vt:lpstr>
      <vt:lpstr>Информационно – аналитическое направление</vt:lpstr>
      <vt:lpstr>Психолого-педагогическое направление</vt:lpstr>
      <vt:lpstr>Наглядно-информационное направление</vt:lpstr>
      <vt:lpstr>Досуговое направление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Универсальный</dc:title>
  <dc:subject>шаблон</dc:subject>
  <dc:creator>Бейгул Ольга Куприяновна г. Антрацит</dc:creator>
  <cp:lastModifiedBy>Пользователь</cp:lastModifiedBy>
  <cp:revision>162</cp:revision>
  <dcterms:created xsi:type="dcterms:W3CDTF">2018-01-15T20:25:45Z</dcterms:created>
  <dcterms:modified xsi:type="dcterms:W3CDTF">2024-11-25T03:33:03Z</dcterms:modified>
</cp:coreProperties>
</file>