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74" r:id="rId5"/>
    <p:sldId id="273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44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8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12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8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2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3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9807-A22D-4CE0-A8B2-E09A92491CB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4C8622-7F91-449A-ABCF-E024097F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2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029CF-AB51-4100-AD82-9BBDE163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573" y="213275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«Круги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Луллия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развитии речи детей 3-4 лет»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BC97FC-5F32-4151-9EB9-D224263E9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973" y="4880184"/>
            <a:ext cx="8915399" cy="1703496"/>
          </a:xfrm>
        </p:spPr>
        <p:txBody>
          <a:bodyPr/>
          <a:lstStyle/>
          <a:p>
            <a:pPr algn="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Подготовили: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Зеленина Татьяна Васильевна, воспитатель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Евдокименко Надежда Николаевна, воспитатель </a:t>
            </a:r>
          </a:p>
          <a:p>
            <a:pPr algn="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4C1C0-95A0-447B-86EA-B38CFE1AFD74}"/>
              </a:ext>
            </a:extLst>
          </p:cNvPr>
          <p:cNvSpPr txBox="1"/>
          <p:nvPr/>
        </p:nvSpPr>
        <p:spPr>
          <a:xfrm>
            <a:off x="3509559" y="149016"/>
            <a:ext cx="609322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2969895" algn="ctr"/>
                <a:tab pos="4191000" algn="l"/>
              </a:tabLst>
            </a:pPr>
            <a:r>
              <a:rPr lang="ru-RU" sz="20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№12 «Журавлик»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Рубцовска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72271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30C765-9C4E-47FB-AC5B-A95E8042C01C}"/>
              </a:ext>
            </a:extLst>
          </p:cNvPr>
          <p:cNvSpPr txBox="1"/>
          <p:nvPr/>
        </p:nvSpPr>
        <p:spPr>
          <a:xfrm>
            <a:off x="1579418" y="568111"/>
            <a:ext cx="4206239" cy="547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algn="ctr">
              <a:lnSpc>
                <a:spcPts val="1580"/>
              </a:lnSpc>
            </a:pPr>
            <a:endParaRPr lang="ru-RU" sz="2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850" algn="ctr">
              <a:lnSpc>
                <a:spcPts val="1580"/>
              </a:lnSpc>
            </a:pPr>
            <a:r>
              <a:rPr lang="ru-RU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Игра</a:t>
            </a:r>
            <a:r>
              <a:rPr lang="ru-RU" sz="2600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9850" algn="ctr">
              <a:lnSpc>
                <a:spcPts val="1580"/>
              </a:lnSpc>
            </a:pPr>
            <a:r>
              <a:rPr lang="ru-RU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«Кто чем</a:t>
            </a:r>
            <a:r>
              <a:rPr lang="ru-RU" sz="2600" b="1" spc="-1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питается?»</a:t>
            </a:r>
            <a:endParaRPr lang="ru-RU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Цель: расширение и</a:t>
            </a:r>
            <a:r>
              <a:rPr lang="ru-RU" sz="2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активизация</a:t>
            </a:r>
            <a:r>
              <a:rPr lang="ru-RU" sz="2600" spc="-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словаря.</a:t>
            </a:r>
          </a:p>
          <a:p>
            <a:pPr marL="69850" algn="ctr">
              <a:lnSpc>
                <a:spcPts val="1580"/>
              </a:lnSpc>
            </a:pPr>
            <a:endParaRPr lang="ru-RU" sz="2600" b="1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850" algn="ctr">
              <a:lnSpc>
                <a:spcPts val="1580"/>
              </a:lnSpc>
            </a:pPr>
            <a:r>
              <a:rPr lang="ru-RU" sz="2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Ход</a:t>
            </a:r>
            <a:r>
              <a:rPr lang="ru-RU" sz="2600" b="1" i="1" spc="-1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игры:</a:t>
            </a:r>
            <a:endParaRPr lang="ru-RU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 предлагает детям рассмотреть</a:t>
            </a:r>
            <a:r>
              <a:rPr lang="ru-RU" sz="2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предложенную картинку слева, назвать</a:t>
            </a:r>
            <a:r>
              <a:rPr lang="ru-RU" sz="2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животного</a:t>
            </a:r>
            <a:r>
              <a:rPr lang="ru-RU" sz="26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sz="26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ней.</a:t>
            </a:r>
            <a:r>
              <a:rPr lang="ru-RU" sz="26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Подобрать</a:t>
            </a:r>
            <a:r>
              <a:rPr lang="ru-RU" sz="26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картинку</a:t>
            </a:r>
            <a:r>
              <a:rPr lang="ru-RU" sz="2600" spc="-4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26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едой</a:t>
            </a:r>
            <a:r>
              <a:rPr lang="ru-RU" sz="2600" spc="-3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этого животного справа путём вращения</a:t>
            </a:r>
            <a:r>
              <a:rPr lang="ru-RU" sz="2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круга.</a:t>
            </a:r>
          </a:p>
        </p:txBody>
      </p:sp>
      <p:pic>
        <p:nvPicPr>
          <p:cNvPr id="6" name="Picture 2" descr="C:\Users\dench\Desktop\кто что ест юля.heic">
            <a:extLst>
              <a:ext uri="{FF2B5EF4-FFF2-40B4-BE49-F238E27FC236}">
                <a16:creationId xmlns:a16="http://schemas.microsoft.com/office/drawing/2014/main" id="{81F64D16-E4DB-4B0E-B0AA-69E1F8F6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91175" y="830407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C:\Users\dench\Desktop\кто что ест деревня.heic">
            <a:extLst>
              <a:ext uri="{FF2B5EF4-FFF2-40B4-BE49-F238E27FC236}">
                <a16:creationId xmlns:a16="http://schemas.microsoft.com/office/drawing/2014/main" id="{48A6B4FC-6A38-4757-BDFA-D8945EA2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658225" y="3324225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68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65E7C-1F30-45F8-97E4-44F4EF10A8C3}"/>
              </a:ext>
            </a:extLst>
          </p:cNvPr>
          <p:cNvSpPr txBox="1"/>
          <p:nvPr/>
        </p:nvSpPr>
        <p:spPr>
          <a:xfrm>
            <a:off x="1400693" y="300607"/>
            <a:ext cx="4468091" cy="603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marR="247650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Игра «Чей? Чья? Чье?»</a:t>
            </a:r>
          </a:p>
          <a:p>
            <a:pPr marL="69850" marR="24765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Цель:</a:t>
            </a:r>
            <a:r>
              <a:rPr lang="ru-RU" sz="2000" spc="-3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закрепление</a:t>
            </a:r>
            <a:r>
              <a:rPr lang="ru-RU" sz="2000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навыка</a:t>
            </a:r>
            <a:r>
              <a:rPr lang="ru-RU" sz="2000" spc="-33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словообразования 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словоизменения.</a:t>
            </a:r>
          </a:p>
          <a:p>
            <a:pPr marL="69850">
              <a:lnSpc>
                <a:spcPts val="1580"/>
              </a:lnSpc>
            </a:pPr>
            <a:r>
              <a:rPr lang="ru-RU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Ход</a:t>
            </a:r>
            <a:r>
              <a:rPr lang="ru-RU" sz="2000" b="1" i="1" spc="-1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игры: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244475" lvl="0" indent="-34290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03835" algn="l"/>
              </a:tabLst>
            </a:pPr>
            <a:r>
              <a:rPr lang="ru-RU" sz="2000" b="1" i="1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вариант.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На одном круге картинка</a:t>
            </a:r>
            <a:r>
              <a:rPr lang="ru-RU" sz="2000" spc="5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животного или птицы, на втором круге части</a:t>
            </a:r>
            <a:r>
              <a:rPr lang="ru-RU" sz="2000" spc="-335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его</a:t>
            </a:r>
            <a:r>
              <a:rPr lang="ru-RU" sz="2000" spc="-1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тела</a:t>
            </a:r>
            <a:r>
              <a:rPr lang="ru-RU" sz="2000" spc="-1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(хвост,</a:t>
            </a:r>
            <a:r>
              <a:rPr lang="ru-RU" sz="2000" spc="-5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лапы,</a:t>
            </a:r>
            <a:r>
              <a:rPr lang="ru-RU" sz="2000" spc="-1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уши,</a:t>
            </a:r>
            <a:r>
              <a:rPr lang="ru-RU" sz="2000" spc="-1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нос,</a:t>
            </a:r>
            <a:r>
              <a:rPr lang="ru-RU" sz="2000" spc="-15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крылья…).</a:t>
            </a:r>
          </a:p>
          <a:p>
            <a:pPr marL="69850" marR="150495">
              <a:lnSpc>
                <a:spcPct val="115000"/>
              </a:lnSpc>
            </a:pP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Дети, раскручивая круги, подбирают пару,</a:t>
            </a:r>
            <a:r>
              <a:rPr lang="ru-RU" sz="2000" spc="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закрепляя знания о животном мире.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u="heavy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вариант.</a:t>
            </a:r>
            <a:r>
              <a:rPr lang="ru-RU" sz="2000" b="1" i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одном круге картинка</a:t>
            </a:r>
            <a:r>
              <a:rPr lang="ru-RU" sz="20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животного,</a:t>
            </a:r>
            <a:r>
              <a:rPr lang="ru-RU" sz="2000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втором</a:t>
            </a:r>
            <a:r>
              <a:rPr lang="ru-RU" sz="2000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круге</a:t>
            </a:r>
            <a:r>
              <a:rPr lang="ru-RU" sz="20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детёныши.</a:t>
            </a:r>
            <a:r>
              <a:rPr lang="ru-RU" sz="20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Дети,</a:t>
            </a:r>
            <a:r>
              <a:rPr lang="ru-RU" sz="2000" spc="-3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раскручивая</a:t>
            </a:r>
            <a:r>
              <a:rPr lang="ru-RU" sz="20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круги,</a:t>
            </a:r>
            <a:r>
              <a:rPr lang="ru-RU" sz="20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подбирают</a:t>
            </a:r>
            <a:r>
              <a:rPr lang="ru-RU" sz="20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пару.</a:t>
            </a:r>
          </a:p>
        </p:txBody>
      </p:sp>
      <p:pic>
        <p:nvPicPr>
          <p:cNvPr id="4" name="Picture 2" descr="C:\Users\dench\Desktop\чей хвост филя.heic">
            <a:extLst>
              <a:ext uri="{FF2B5EF4-FFF2-40B4-BE49-F238E27FC236}">
                <a16:creationId xmlns:a16="http://schemas.microsoft.com/office/drawing/2014/main" id="{8FD15782-CEFD-4C4A-8654-3959EF23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91175" y="504825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3" descr="C:\Users\dench\Desktop\чей хвост лес.heic">
            <a:extLst>
              <a:ext uri="{FF2B5EF4-FFF2-40B4-BE49-F238E27FC236}">
                <a16:creationId xmlns:a16="http://schemas.microsoft.com/office/drawing/2014/main" id="{838B720E-8B27-4A38-A3A6-443C8C6C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658225" y="3324225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74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26601-42FC-4F23-B2BD-E05E2940D2EB}"/>
              </a:ext>
            </a:extLst>
          </p:cNvPr>
          <p:cNvSpPr txBox="1"/>
          <p:nvPr/>
        </p:nvSpPr>
        <p:spPr>
          <a:xfrm>
            <a:off x="1978429" y="396585"/>
            <a:ext cx="9825643" cy="504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Варианты использования этой методики безграничны.</a:t>
            </a:r>
          </a:p>
          <a:p>
            <a:pPr algn="ctr">
              <a:lnSpc>
                <a:spcPct val="150000"/>
              </a:lnSpc>
            </a:pPr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 Мы активно ее осваиваем, детям она очень нравится и Вам в вашей работе, мы ее тоже рекомендуем.</a:t>
            </a:r>
          </a:p>
        </p:txBody>
      </p:sp>
    </p:spTree>
    <p:extLst>
      <p:ext uri="{BB962C8B-B14F-4D97-AF65-F5344CB8AC3E}">
        <p14:creationId xmlns:p14="http://schemas.microsoft.com/office/powerpoint/2010/main" val="17824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nch\Desktop\IMG-20200129-WA0006.jpg">
            <a:extLst>
              <a:ext uri="{FF2B5EF4-FFF2-40B4-BE49-F238E27FC236}">
                <a16:creationId xmlns:a16="http://schemas.microsoft.com/office/drawing/2014/main" id="{C24924E7-241E-442A-99FA-34F2A042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708" y="471596"/>
            <a:ext cx="4286280" cy="6048383"/>
          </a:xfrm>
          <a:prstGeom prst="roundRect">
            <a:avLst/>
          </a:prstGeom>
          <a:noFill/>
        </p:spPr>
      </p:pic>
      <p:pic>
        <p:nvPicPr>
          <p:cNvPr id="3" name="Picture 4" descr="C:\Users\dench\Desktop\IMG_20200129_203846.jpg">
            <a:extLst>
              <a:ext uri="{FF2B5EF4-FFF2-40B4-BE49-F238E27FC236}">
                <a16:creationId xmlns:a16="http://schemas.microsoft.com/office/drawing/2014/main" id="{7D66FE86-85E2-44F5-B8A3-9388D52F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762" y="471596"/>
            <a:ext cx="4076737" cy="600539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3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nch\Desktop\IMG_20200128_101624.jpg">
            <a:extLst>
              <a:ext uri="{FF2B5EF4-FFF2-40B4-BE49-F238E27FC236}">
                <a16:creationId xmlns:a16="http://schemas.microsoft.com/office/drawing/2014/main" id="{D68C11FE-AF6C-4905-B57F-D562DEE2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67" y="500042"/>
            <a:ext cx="4286280" cy="621510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Picture 4" descr="C:\Users\dench\Desktop\IMG_20200128_100838.jpg">
            <a:extLst>
              <a:ext uri="{FF2B5EF4-FFF2-40B4-BE49-F238E27FC236}">
                <a16:creationId xmlns:a16="http://schemas.microsoft.com/office/drawing/2014/main" id="{4B18DBCD-01FD-4FE8-8A57-CB14C1BB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053" y="500042"/>
            <a:ext cx="4071966" cy="600079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4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CCF65-FB87-4B4C-B1E0-620CCC1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78" y="1920896"/>
            <a:ext cx="10906297" cy="128089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05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285729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9720" y="428605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2793" y="357167"/>
            <a:ext cx="104407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 сегодняшний день существует множество методик, технологий, с помощью которых можно корректировать процесс развития речи у детей.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Круги </a:t>
            </a:r>
            <a:r>
              <a:rPr lang="ru-RU" sz="3600" b="1" dirty="0" err="1">
                <a:solidFill>
                  <a:srgbClr val="FF0000"/>
                </a:solidFill>
              </a:rPr>
              <a:t>Луллия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прочно заняли свое место в педагогике. Они являются универсальным дидактическим средством, формирующим мыслительные процессы у детей.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Круги </a:t>
            </a:r>
            <a:r>
              <a:rPr lang="ru-RU" sz="3600" b="1" dirty="0" err="1">
                <a:solidFill>
                  <a:srgbClr val="FF0000"/>
                </a:solidFill>
              </a:rPr>
              <a:t>Луллия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/>
              <a:t>вносят элемент игры в занятие, помогают поддерживать интерес к изучаемому материалу.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3124C-A986-4C06-8ADD-47765025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523702"/>
            <a:ext cx="9792392" cy="92741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B6BE-59C7-4737-85F8-9EA5D1D4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1612669"/>
            <a:ext cx="10224654" cy="4887884"/>
          </a:xfrm>
        </p:spPr>
        <p:txBody>
          <a:bodyPr>
            <a:normAutofit fontScale="92500" lnSpcReduction="20000"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закрепление произношения поставленных звуков в речи;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развитие фонематических процессов;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уточнение и активизация словарного запаса;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совершенствование слоговой структуры слова;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формирование структуры предложений;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68400" algn="l"/>
              </a:tabLst>
            </a:pPr>
            <a:r>
              <a:rPr lang="ru-RU" sz="3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совершенствование развития связной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22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BA9B26-5FD8-4FCA-BB29-6FF2AB2AC66E}"/>
              </a:ext>
            </a:extLst>
          </p:cNvPr>
          <p:cNvSpPr txBox="1"/>
          <p:nvPr/>
        </p:nvSpPr>
        <p:spPr>
          <a:xfrm>
            <a:off x="1596044" y="698270"/>
            <a:ext cx="103244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Круги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40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Луллия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представляют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собой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диски разного диаметра, вырезанные из плотного толстого картона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ru-RU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руги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делятся на нужное количество секций, данные секции окрашиваются в яркие цвета, чтобы привлечь внимание детей.</a:t>
            </a:r>
          </a:p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аспечатываются цветные картинки (в зависимости от игровой задачи и темы) и размещаются на </a:t>
            </a:r>
            <a:r>
              <a:rPr lang="ru-RU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кругах</a:t>
            </a:r>
            <a:r>
              <a:rPr lang="ru-RU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2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7A44F3-80F3-4266-968D-4E71C6AB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23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Круги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Луллия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представляют дошкольникам, как чудесные кольца или загадочные круги. Для работы с детьми 3-4 лет целесообразно брать только два круга разного диаметра</a:t>
            </a:r>
          </a:p>
        </p:txBody>
      </p:sp>
      <p:pic>
        <p:nvPicPr>
          <p:cNvPr id="8" name="Picture 1" descr="C:\Users\dench\Desktop\ф910(2).jpg">
            <a:extLst>
              <a:ext uri="{FF2B5EF4-FFF2-40B4-BE49-F238E27FC236}">
                <a16:creationId xmlns:a16="http://schemas.microsoft.com/office/drawing/2014/main" id="{3BAE27F3-BABA-4A85-AC44-F1BC102305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928" y="2559499"/>
            <a:ext cx="2860850" cy="4028207"/>
          </a:xfrm>
          <a:prstGeom prst="rect">
            <a:avLst/>
          </a:prstGeom>
          <a:noFill/>
        </p:spPr>
      </p:pic>
      <p:pic>
        <p:nvPicPr>
          <p:cNvPr id="9" name="Picture 2" descr="C:\Users\dench\Desktop\сказка.heic">
            <a:extLst>
              <a:ext uri="{FF2B5EF4-FFF2-40B4-BE49-F238E27FC236}">
                <a16:creationId xmlns:a16="http://schemas.microsoft.com/office/drawing/2014/main" id="{BD475834-B79B-43A6-B93A-C22AD0D4A3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74888" y="2755815"/>
            <a:ext cx="4064246" cy="363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63116-83BD-4E30-A169-664006E2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295" y="249383"/>
            <a:ext cx="10307781" cy="16556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Игры целесообразно проводить вне занятий в качестве игровых упражнений 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(индивидуально или с подгруппами детей)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На сектора прикрепляются картинки по теме занятия.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dench\Desktop\со мной.heic">
            <a:extLst>
              <a:ext uri="{FF2B5EF4-FFF2-40B4-BE49-F238E27FC236}">
                <a16:creationId xmlns:a16="http://schemas.microsoft.com/office/drawing/2014/main" id="{31C9A34A-5E22-4F19-BE43-7BA711CF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47810" y="2275384"/>
            <a:ext cx="4457919" cy="420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1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E9C1-1639-4306-B256-D91A3F01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306332"/>
            <a:ext cx="4721630" cy="621084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Планирование той или иной игры осуществляется в зависимости от задач, реализуемых на данный момент, и проблем, возникающих на определенном отрезке времени у конкретных детей.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C:\Users\dench\Desktop\image-03-04-22-10-16-8.heic">
            <a:extLst>
              <a:ext uri="{FF2B5EF4-FFF2-40B4-BE49-F238E27FC236}">
                <a16:creationId xmlns:a16="http://schemas.microsoft.com/office/drawing/2014/main" id="{928D841B-479F-4E3E-ACD1-0D12F7058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 rot="5400000">
            <a:off x="6374696" y="1068185"/>
            <a:ext cx="5472105" cy="4721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21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F061B-7F31-43E2-8CA6-B15E37B4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306333"/>
            <a:ext cx="10124901" cy="8574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Технологическая цепочка проведения игры: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39440-6A64-4967-9D15-4EDAA94B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23" y="1313411"/>
            <a:ext cx="10291156" cy="5238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всех секторах круга картинками или знаками обозначаются какие-либо объекты.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Ставится задача.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Круги раскручивают, дети смотрят, какие изображения на кругах оказались под стрелкой, называют их.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основе фантастического преобразования составляют рассказ.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итогам преобразования организуется продуктивная деятельность </a:t>
            </a:r>
            <a:r>
              <a:rPr lang="ru-RU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(лепка, рисование )</a:t>
            </a: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4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1A15C4-B58D-49DF-B5C2-234253897710}"/>
              </a:ext>
            </a:extLst>
          </p:cNvPr>
          <p:cNvSpPr txBox="1"/>
          <p:nvPr/>
        </p:nvSpPr>
        <p:spPr>
          <a:xfrm>
            <a:off x="1995054" y="482138"/>
            <a:ext cx="995864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Предлагаем Вашему вниманию игровые упражнения для индивидуальных и подгрупповых речевых занятий с использованием кругов </a:t>
            </a:r>
            <a:r>
              <a:rPr lang="ru-RU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Луллия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которые помогут ребёнку автоматизировать звуки, научат рассказывать, отыскивать интересные слова, а в итоге сделать речь ребёнка  богаче  и  разнообразнее.</a:t>
            </a:r>
          </a:p>
        </p:txBody>
      </p:sp>
    </p:spTree>
    <p:extLst>
      <p:ext uri="{BB962C8B-B14F-4D97-AF65-F5344CB8AC3E}">
        <p14:creationId xmlns:p14="http://schemas.microsoft.com/office/powerpoint/2010/main" val="7333832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506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«Круги Луллия в развитии речи детей 3-4 лет»</vt:lpstr>
      <vt:lpstr>Презентация PowerPoint</vt:lpstr>
      <vt:lpstr>Задачи:</vt:lpstr>
      <vt:lpstr>Презентация PowerPoint</vt:lpstr>
      <vt:lpstr>Круги Луллия представляют дошкольникам, как чудесные кольца или загадочные круги. Для работы с детьми 3-4 лет целесообразно брать только два круга разного диаметра</vt:lpstr>
      <vt:lpstr>Игры целесообразно проводить вне занятий в качестве игровых упражнений (индивидуально или с подгруппами детей). На сектора прикрепляются картинки по теме занятия. </vt:lpstr>
      <vt:lpstr>Планирование той или иной игры осуществляется в зависимости от задач, реализуемых на данный момент, и проблем, возникающих на определенном отрезке времени у конкретных детей. </vt:lpstr>
      <vt:lpstr>Технологическая цепочка проведения 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«Круги Луллия в развитии речи детей 3-4 лет»</dc:title>
  <dc:creator>Пользователь</dc:creator>
  <cp:lastModifiedBy>Пользователь</cp:lastModifiedBy>
  <cp:revision>2</cp:revision>
  <dcterms:created xsi:type="dcterms:W3CDTF">2022-04-04T08:47:49Z</dcterms:created>
  <dcterms:modified xsi:type="dcterms:W3CDTF">2022-04-05T03:28:08Z</dcterms:modified>
</cp:coreProperties>
</file>