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91475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661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120341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41317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9431190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54984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934300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06556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980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80611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61806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0027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9944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1825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0532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3143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4810-461A-4F26-9C43-5DB6AC097F46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3D03B8-7F71-4AB1-878E-F4872D235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A0E363D-66B6-899D-5F24-208ADB39B9DF}"/>
              </a:ext>
            </a:extLst>
          </p:cNvPr>
          <p:cNvSpPr txBox="1"/>
          <p:nvPr/>
        </p:nvSpPr>
        <p:spPr>
          <a:xfrm>
            <a:off x="1529542" y="585006"/>
            <a:ext cx="101747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>
                <a:solidFill>
                  <a:schemeClr val="tx1"/>
                </a:solidFill>
              </a:rPr>
              <a:t>ММО «Школа методиста»</a:t>
            </a:r>
            <a:endParaRPr lang="ru-RU" sz="4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86CEC6-B274-141B-371D-9256383321E2}"/>
              </a:ext>
            </a:extLst>
          </p:cNvPr>
          <p:cNvSpPr txBox="1"/>
          <p:nvPr/>
        </p:nvSpPr>
        <p:spPr>
          <a:xfrm>
            <a:off x="2011681" y="3059668"/>
            <a:ext cx="95430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</a:t>
            </a:r>
          </a:p>
          <a:p>
            <a:pPr algn="ctr" eaLnBrk="1" hangingPunct="1"/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«Уровень знаний ФОП ДО» </a:t>
            </a:r>
          </a:p>
        </p:txBody>
      </p:sp>
    </p:spTree>
    <p:extLst>
      <p:ext uri="{BB962C8B-B14F-4D97-AF65-F5344CB8AC3E}">
        <p14:creationId xmlns:p14="http://schemas.microsoft.com/office/powerpoint/2010/main" val="146922341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7B502D-51E2-4026-2272-D708660B3C1E}"/>
              </a:ext>
            </a:extLst>
          </p:cNvPr>
          <p:cNvSpPr txBox="1"/>
          <p:nvPr/>
        </p:nvSpPr>
        <p:spPr>
          <a:xfrm>
            <a:off x="1475507" y="277962"/>
            <a:ext cx="102371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10. Чем определяется цель педагогической диагностики? </a:t>
            </a:r>
            <a:endParaRPr lang="ru-RU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F3D4A-A951-9396-D86D-8FDB6D9EA54C}"/>
              </a:ext>
            </a:extLst>
          </p:cNvPr>
          <p:cNvSpPr txBox="1"/>
          <p:nvPr/>
        </p:nvSpPr>
        <p:spPr>
          <a:xfrm>
            <a:off x="1650076" y="823647"/>
            <a:ext cx="60932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требованиями ФГОС ДО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21E27-018D-D025-61C7-FAB457AC6DAA}"/>
              </a:ext>
            </a:extLst>
          </p:cNvPr>
          <p:cNvSpPr txBox="1"/>
          <p:nvPr/>
        </p:nvSpPr>
        <p:spPr>
          <a:xfrm>
            <a:off x="1475507" y="1239798"/>
            <a:ext cx="9954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11. Для чего могут быть использованы результаты педагогической диагностики?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7F759A-EBC1-1AB0-0985-66BCD5F4B872}"/>
              </a:ext>
            </a:extLst>
          </p:cNvPr>
          <p:cNvSpPr txBox="1"/>
          <p:nvPr/>
        </p:nvSpPr>
        <p:spPr>
          <a:xfrm>
            <a:off x="1475507" y="2090235"/>
            <a:ext cx="1042831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C78163-5B4B-E023-A327-F70078A6F6EF}"/>
              </a:ext>
            </a:extLst>
          </p:cNvPr>
          <p:cNvSpPr txBox="1"/>
          <p:nvPr/>
        </p:nvSpPr>
        <p:spPr>
          <a:xfrm>
            <a:off x="1475507" y="3125338"/>
            <a:ext cx="77017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оптимизации работы с группой детей.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068C23-E482-B55E-BD3C-0441918D8779}"/>
              </a:ext>
            </a:extLst>
          </p:cNvPr>
          <p:cNvSpPr txBox="1"/>
          <p:nvPr/>
        </p:nvSpPr>
        <p:spPr>
          <a:xfrm>
            <a:off x="1334191" y="3544888"/>
            <a:ext cx="102371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12. Как называется диагностика по выявлению и изучению индивидуально-психологических особенностей детей, причин возникновения трудностей в освоении образовательной программы и кто её проводит? </a:t>
            </a:r>
            <a:endParaRPr lang="ru-RU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A40710-A21B-A0F1-8213-98D65CF68506}"/>
              </a:ext>
            </a:extLst>
          </p:cNvPr>
          <p:cNvSpPr txBox="1"/>
          <p:nvPr/>
        </p:nvSpPr>
        <p:spPr>
          <a:xfrm>
            <a:off x="1001679" y="5133988"/>
            <a:ext cx="1056963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    Психологическая диагностика развития детей. Проводят квалифицированные специалисты (педагоги-психологи, психологи). Участие ребенка в психологической диагностике допускается только с согласия его родителей (законных представителей).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26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3F7DD2-6F6A-B167-EC57-FE90755C38C6}"/>
              </a:ext>
            </a:extLst>
          </p:cNvPr>
          <p:cNvSpPr txBox="1"/>
          <p:nvPr/>
        </p:nvSpPr>
        <p:spPr>
          <a:xfrm>
            <a:off x="1600200" y="200537"/>
            <a:ext cx="102204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ru-RU" sz="2400" b="1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является главной целью взаимодействия педколлектива ДОУ с семьями воспитанников?</a:t>
            </a:r>
            <a:endParaRPr lang="ru-RU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1D7884-5ECB-1A25-4E41-6DF2A3752042}"/>
              </a:ext>
            </a:extLst>
          </p:cNvPr>
          <p:cNvSpPr txBox="1"/>
          <p:nvPr/>
        </p:nvSpPr>
        <p:spPr>
          <a:xfrm>
            <a:off x="1600200" y="1031534"/>
            <a:ext cx="102204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  <a:endParaRPr lang="ru-R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657B97-FB85-1A43-CF9C-1C73DC499D73}"/>
              </a:ext>
            </a:extLst>
          </p:cNvPr>
          <p:cNvSpPr txBox="1"/>
          <p:nvPr/>
        </p:nvSpPr>
        <p:spPr>
          <a:xfrm>
            <a:off x="1600200" y="2047197"/>
            <a:ext cx="100542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A3D3E0-2F9B-923B-2614-B7EAD7592651}"/>
              </a:ext>
            </a:extLst>
          </p:cNvPr>
          <p:cNvSpPr txBox="1"/>
          <p:nvPr/>
        </p:nvSpPr>
        <p:spPr>
          <a:xfrm>
            <a:off x="1600200" y="3052212"/>
            <a:ext cx="100542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По каким направлениям осуществляется построение взаимодействия педагогического коллектива с семьями?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54ACAE-78A9-3AE4-5406-0191DF8FBF23}"/>
              </a:ext>
            </a:extLst>
          </p:cNvPr>
          <p:cNvSpPr txBox="1"/>
          <p:nvPr/>
        </p:nvSpPr>
        <p:spPr>
          <a:xfrm>
            <a:off x="1600200" y="3883209"/>
            <a:ext cx="60932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диагностико</a:t>
            </a:r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-аналитическое;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0F0036-6F8B-527B-D9B1-AFD5AB5ADC30}"/>
              </a:ext>
            </a:extLst>
          </p:cNvPr>
          <p:cNvSpPr txBox="1"/>
          <p:nvPr/>
        </p:nvSpPr>
        <p:spPr>
          <a:xfrm>
            <a:off x="1600200" y="4374277"/>
            <a:ext cx="6093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просветительское</a:t>
            </a:r>
            <a:r>
              <a:rPr lang="ru-RU" dirty="0">
                <a:solidFill>
                  <a:srgbClr val="01010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9D961B-EA5E-61F0-9831-365599E09379}"/>
              </a:ext>
            </a:extLst>
          </p:cNvPr>
          <p:cNvSpPr txBox="1"/>
          <p:nvPr/>
        </p:nvSpPr>
        <p:spPr>
          <a:xfrm>
            <a:off x="1600200" y="4834567"/>
            <a:ext cx="6093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консультационное.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10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BDEC63-A599-32BD-5BBC-A35E0E2C407A}"/>
              </a:ext>
            </a:extLst>
          </p:cNvPr>
          <p:cNvSpPr txBox="1"/>
          <p:nvPr/>
        </p:nvSpPr>
        <p:spPr>
          <a:xfrm>
            <a:off x="1749830" y="211666"/>
            <a:ext cx="100708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Решение каких основных задач способствует реализации главной цели взаимодействия педколлектива ДОО с семьями воспитанников?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3C087E-C6C0-7A25-D0BF-38FEFE188DCD}"/>
              </a:ext>
            </a:extLst>
          </p:cNvPr>
          <p:cNvSpPr txBox="1"/>
          <p:nvPr/>
        </p:nvSpPr>
        <p:spPr>
          <a:xfrm>
            <a:off x="1749830" y="1192706"/>
            <a:ext cx="100708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F981A4-8423-3123-3682-1AB1F65D504E}"/>
              </a:ext>
            </a:extLst>
          </p:cNvPr>
          <p:cNvSpPr txBox="1"/>
          <p:nvPr/>
        </p:nvSpPr>
        <p:spPr>
          <a:xfrm>
            <a:off x="1749830" y="2516145"/>
            <a:ext cx="100708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C360BB-C399-8761-5C33-ABAAE6688132}"/>
              </a:ext>
            </a:extLst>
          </p:cNvPr>
          <p:cNvSpPr txBox="1"/>
          <p:nvPr/>
        </p:nvSpPr>
        <p:spPr>
          <a:xfrm>
            <a:off x="1749830" y="3531808"/>
            <a:ext cx="100708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способствование развитию ответственного и осознанного родительства как базовой основы благополучия семьи;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DCE172-82A4-E137-8D92-481E80E0D906}"/>
              </a:ext>
            </a:extLst>
          </p:cNvPr>
          <p:cNvSpPr txBox="1"/>
          <p:nvPr/>
        </p:nvSpPr>
        <p:spPr>
          <a:xfrm>
            <a:off x="1749830" y="4341856"/>
            <a:ext cx="100708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взаимодействия в форме сотрудничества и установления партнерских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A1DB0F-EE09-E402-A8B6-D05174E89064}"/>
              </a:ext>
            </a:extLst>
          </p:cNvPr>
          <p:cNvSpPr txBox="1"/>
          <p:nvPr/>
        </p:nvSpPr>
        <p:spPr>
          <a:xfrm>
            <a:off x="1749830" y="5465659"/>
            <a:ext cx="100708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вовлечение родителей (законных представителей) в образовательный процесс.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197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F915EB-A112-34CB-87BB-24C8A5E0E92D}"/>
              </a:ext>
            </a:extLst>
          </p:cNvPr>
          <p:cNvSpPr txBox="1"/>
          <p:nvPr/>
        </p:nvSpPr>
        <p:spPr>
          <a:xfrm>
            <a:off x="2955635" y="2008970"/>
            <a:ext cx="737061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СПАСИБО!</a:t>
            </a:r>
          </a:p>
          <a:p>
            <a:pPr algn="ctr" eaLnBrk="1" hangingPunct="1"/>
            <a:r>
              <a:rPr lang="ru-RU" alt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МОЛОДЦЫ!!!</a:t>
            </a:r>
          </a:p>
        </p:txBody>
      </p:sp>
    </p:spTree>
    <p:extLst>
      <p:ext uri="{BB962C8B-B14F-4D97-AF65-F5344CB8AC3E}">
        <p14:creationId xmlns:p14="http://schemas.microsoft.com/office/powerpoint/2010/main" val="134853142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F42B29-9204-8549-0A04-A9B77C0650F8}"/>
              </a:ext>
            </a:extLst>
          </p:cNvPr>
          <p:cNvSpPr txBox="1"/>
          <p:nvPr/>
        </p:nvSpPr>
        <p:spPr>
          <a:xfrm>
            <a:off x="1865745" y="281817"/>
            <a:ext cx="97628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1. Что включает в себя образовательная деятельность в ДОУ?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C2D986-0789-44F3-C5F9-CEE283FBC0BF}"/>
              </a:ext>
            </a:extLst>
          </p:cNvPr>
          <p:cNvSpPr txBox="1"/>
          <p:nvPr/>
        </p:nvSpPr>
        <p:spPr>
          <a:xfrm>
            <a:off x="1574799" y="728378"/>
            <a:ext cx="103909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8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5F4883-AB2A-1B02-3DD0-DE4FA7918BD3}"/>
              </a:ext>
            </a:extLst>
          </p:cNvPr>
          <p:cNvSpPr txBox="1"/>
          <p:nvPr/>
        </p:nvSpPr>
        <p:spPr>
          <a:xfrm>
            <a:off x="1634833" y="1355015"/>
            <a:ext cx="104832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образовательную деятельность, осуществляемую в ходе режимных процессов;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99272D-EF6E-157D-4163-A590B115B321}"/>
              </a:ext>
            </a:extLst>
          </p:cNvPr>
          <p:cNvSpPr txBox="1"/>
          <p:nvPr/>
        </p:nvSpPr>
        <p:spPr>
          <a:xfrm>
            <a:off x="1657925" y="2191806"/>
            <a:ext cx="10178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взаимодействие с семьями детей по реализации образовательной программы ДО.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65A41E-2913-52B7-7F86-2B7B50D0F127}"/>
              </a:ext>
            </a:extLst>
          </p:cNvPr>
          <p:cNvSpPr txBox="1"/>
          <p:nvPr/>
        </p:nvSpPr>
        <p:spPr>
          <a:xfrm>
            <a:off x="1682402" y="1759051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самостоятельную деятельность детей;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ABD60E-91E9-0F68-7138-D8FC96F95ECC}"/>
              </a:ext>
            </a:extLst>
          </p:cNvPr>
          <p:cNvSpPr txBox="1"/>
          <p:nvPr/>
        </p:nvSpPr>
        <p:spPr>
          <a:xfrm>
            <a:off x="1574798" y="2929355"/>
            <a:ext cx="106495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000" b="1" dirty="0">
                <a:solidFill>
                  <a:srgbClr val="010101"/>
                </a:solidFill>
                <a:latin typeface="Roboto" panose="02000000000000000000" pitchFamily="2" charset="0"/>
                <a:ea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Перечислите образовательную деятельность осуществляемую в утренний отрезок времени?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34D380-FE17-BC44-5E24-441F77595D1A}"/>
              </a:ext>
            </a:extLst>
          </p:cNvPr>
          <p:cNvSpPr txBox="1"/>
          <p:nvPr/>
        </p:nvSpPr>
        <p:spPr>
          <a:xfrm>
            <a:off x="1682402" y="3673812"/>
            <a:ext cx="101757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игровые ситуации, индивидуальные игры и игры небольшими подгруппами;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64ED6-82CA-554A-313F-CA30EB0BFD8A}"/>
              </a:ext>
            </a:extLst>
          </p:cNvPr>
          <p:cNvSpPr txBox="1"/>
          <p:nvPr/>
        </p:nvSpPr>
        <p:spPr>
          <a:xfrm>
            <a:off x="1660697" y="4173221"/>
            <a:ext cx="101757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беседы с детьми по их интересам, развивающее общение педагога с детьми (в том числе в форме утреннего и вечернего круга), рассматривание картин, иллюстраций;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B55C61-D813-AD32-2808-8092B1550A47}"/>
              </a:ext>
            </a:extLst>
          </p:cNvPr>
          <p:cNvSpPr txBox="1"/>
          <p:nvPr/>
        </p:nvSpPr>
        <p:spPr>
          <a:xfrm>
            <a:off x="1682402" y="5087487"/>
            <a:ext cx="103077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практические, проблемные ситуации, упражнения (по освоению культурно-гигиенических навыков и культуры здоровья, правил и норм поведения и др.);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36E393-64E7-8551-FA4F-73423906FC06}"/>
              </a:ext>
            </a:extLst>
          </p:cNvPr>
          <p:cNvSpPr txBox="1"/>
          <p:nvPr/>
        </p:nvSpPr>
        <p:spPr>
          <a:xfrm>
            <a:off x="1667621" y="5759915"/>
            <a:ext cx="101757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наблюдения за объектами и явлениями природы, трудом взрослых;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3399F0-0CA5-080C-FE17-5A80C9D2B3F8}"/>
              </a:ext>
            </a:extLst>
          </p:cNvPr>
          <p:cNvSpPr txBox="1"/>
          <p:nvPr/>
        </p:nvSpPr>
        <p:spPr>
          <a:xfrm>
            <a:off x="1682402" y="6067691"/>
            <a:ext cx="6109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трудовые поручения и дежурства;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87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4" grpId="0"/>
      <p:bldP spid="16" grpId="0"/>
      <p:bldP spid="18" grpId="0"/>
      <p:bldP spid="20" grpId="0"/>
      <p:bldP spid="2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6A2D48-8DC2-D11E-4E6A-16F087E3294F}"/>
              </a:ext>
            </a:extLst>
          </p:cNvPr>
          <p:cNvSpPr txBox="1"/>
          <p:nvPr/>
        </p:nvSpPr>
        <p:spPr>
          <a:xfrm>
            <a:off x="1699952" y="283663"/>
            <a:ext cx="104920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индивидуальная работа с детьми в соответствии с задачами разных образовательных областей;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1DBD0F-05FE-391D-510A-B4F8315CFEAA}"/>
              </a:ext>
            </a:extLst>
          </p:cNvPr>
          <p:cNvSpPr txBox="1"/>
          <p:nvPr/>
        </p:nvSpPr>
        <p:spPr>
          <a:xfrm>
            <a:off x="1699952" y="991549"/>
            <a:ext cx="102537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продуктивная деятельность детей по интересам детей;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A84CDC-E0EB-9ED3-49F3-ECCA06282F99}"/>
              </a:ext>
            </a:extLst>
          </p:cNvPr>
          <p:cNvSpPr txBox="1"/>
          <p:nvPr/>
        </p:nvSpPr>
        <p:spPr>
          <a:xfrm>
            <a:off x="1699951" y="1391659"/>
            <a:ext cx="102537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оздоровительные и закаливающие процедуры, здоровьесберегающие мероприятия, двигательную деятельность.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C010C2-3AB7-D96E-BF89-19EC0773A263}"/>
              </a:ext>
            </a:extLst>
          </p:cNvPr>
          <p:cNvSpPr txBox="1"/>
          <p:nvPr/>
        </p:nvSpPr>
        <p:spPr>
          <a:xfrm>
            <a:off x="1502061" y="2099545"/>
            <a:ext cx="106495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0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3. </a:t>
            </a: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Перечислите образовательную деятельность осуществляемую во время прогулки?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473C8-0B61-6B24-1B11-275773D81D93}"/>
              </a:ext>
            </a:extLst>
          </p:cNvPr>
          <p:cNvSpPr txBox="1"/>
          <p:nvPr/>
        </p:nvSpPr>
        <p:spPr>
          <a:xfrm>
            <a:off x="1502060" y="2832992"/>
            <a:ext cx="104516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наблюдения за объектами и явлениями природы, направленные на установление разнообразных связей и зависимостей в природе, воспитание отношения к ней;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1A6DE7-2D38-9985-4EC7-D3A108170DB1}"/>
              </a:ext>
            </a:extLst>
          </p:cNvPr>
          <p:cNvSpPr txBox="1"/>
          <p:nvPr/>
        </p:nvSpPr>
        <p:spPr>
          <a:xfrm>
            <a:off x="1502055" y="3507581"/>
            <a:ext cx="103020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подвижные игры и спортивные упражнения, направленные на оптимизацию режима двигательной активности и укрепление здоровья детей;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3F4CBD-BB1A-F808-668B-A821A108F7D4}"/>
              </a:ext>
            </a:extLst>
          </p:cNvPr>
          <p:cNvSpPr txBox="1"/>
          <p:nvPr/>
        </p:nvSpPr>
        <p:spPr>
          <a:xfrm>
            <a:off x="1502055" y="4143698"/>
            <a:ext cx="104516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экспериментирование с объектами неживой природы;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F4C040-0D8C-CFCB-537A-42CE189C9C28}"/>
              </a:ext>
            </a:extLst>
          </p:cNvPr>
          <p:cNvSpPr txBox="1"/>
          <p:nvPr/>
        </p:nvSpPr>
        <p:spPr>
          <a:xfrm>
            <a:off x="1548467" y="4514700"/>
            <a:ext cx="106495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сюжетно-ролевые и конструктивные игры (с песком, со снегом, с природным материалом);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D9181E-C36F-4A15-176D-256012F467C1}"/>
              </a:ext>
            </a:extLst>
          </p:cNvPr>
          <p:cNvSpPr txBox="1"/>
          <p:nvPr/>
        </p:nvSpPr>
        <p:spPr>
          <a:xfrm>
            <a:off x="1548467" y="5179925"/>
            <a:ext cx="104516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элементарная трудовая деятельность детей на участке детского сада;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197394-72F6-9AD2-1FBB-1C4C267A19A5}"/>
              </a:ext>
            </a:extLst>
          </p:cNvPr>
          <p:cNvSpPr txBox="1"/>
          <p:nvPr/>
        </p:nvSpPr>
        <p:spPr>
          <a:xfrm>
            <a:off x="1502056" y="5635824"/>
            <a:ext cx="103020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свободное общение воспитателя с детьми, индивидуальную работу;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3569DC-0F36-8E90-689C-EFD9BD673232}"/>
              </a:ext>
            </a:extLst>
          </p:cNvPr>
          <p:cNvSpPr txBox="1"/>
          <p:nvPr/>
        </p:nvSpPr>
        <p:spPr>
          <a:xfrm>
            <a:off x="1548467" y="6087910"/>
            <a:ext cx="104516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проведение спортивных праздников (при необходимости).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091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1"/>
      <p:bldP spid="10" grpId="0"/>
      <p:bldP spid="16" grpId="0"/>
      <p:bldP spid="18" grpId="0"/>
      <p:bldP spid="20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86D1A8-32EE-A0E7-C78B-71D3B1F3DCBA}"/>
              </a:ext>
            </a:extLst>
          </p:cNvPr>
          <p:cNvSpPr txBox="1"/>
          <p:nvPr/>
        </p:nvSpPr>
        <p:spPr>
          <a:xfrm>
            <a:off x="1616353" y="200000"/>
            <a:ext cx="106495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0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4. </a:t>
            </a: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Перечислите образовательную деятельность осуществляемую во вторую половину дня?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710E5-2223-0715-942E-892AC283C396}"/>
              </a:ext>
            </a:extLst>
          </p:cNvPr>
          <p:cNvSpPr txBox="1"/>
          <p:nvPr/>
        </p:nvSpPr>
        <p:spPr>
          <a:xfrm>
            <a:off x="1616355" y="1030996"/>
            <a:ext cx="102650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элементарная трудовая деятельность детей (уборка групповой комнаты; ремонт книг, настольно-печатных игр; стирка кукольного белья; изготовление игрушек-самоделок для игр малышей);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14D497-24A0-A6D0-E294-13E791C85AD7}"/>
              </a:ext>
            </a:extLst>
          </p:cNvPr>
          <p:cNvSpPr txBox="1"/>
          <p:nvPr/>
        </p:nvSpPr>
        <p:spPr>
          <a:xfrm>
            <a:off x="1530692" y="2055934"/>
            <a:ext cx="102650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проведение зрелищных мероприятий, развлечений, праздников (кукольный, настольный, теневой театры, игры-драматизации; концерты; спортивные, музыкальные и литературные досуги, слушание аудиокассет и др.);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1A8442-3229-FCEC-9215-92D0DE3CC079}"/>
              </a:ext>
            </a:extLst>
          </p:cNvPr>
          <p:cNvSpPr txBox="1"/>
          <p:nvPr/>
        </p:nvSpPr>
        <p:spPr>
          <a:xfrm>
            <a:off x="1530693" y="3071596"/>
            <a:ext cx="102650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опыты и эксперименты, практико-ориентированные проекты, коллекционирование и др.; чтение художественной литературы, прослушивание аудиозаписей лучших образов чтения, рассматривание иллюстраций, просмотр мультфильмов и др.;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BED945-027C-B952-36CE-E3A3C773B823}"/>
              </a:ext>
            </a:extLst>
          </p:cNvPr>
          <p:cNvSpPr txBox="1"/>
          <p:nvPr/>
        </p:nvSpPr>
        <p:spPr>
          <a:xfrm>
            <a:off x="1530692" y="4399617"/>
            <a:ext cx="100821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слушание исполнения музыкальных произведений, музыкально-ритмические движения, музыкальные игры и импровизации;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EC9676-E0A3-EFD2-F491-4B778561B66B}"/>
              </a:ext>
            </a:extLst>
          </p:cNvPr>
          <p:cNvSpPr txBox="1"/>
          <p:nvPr/>
        </p:nvSpPr>
        <p:spPr>
          <a:xfrm>
            <a:off x="1530693" y="5101343"/>
            <a:ext cx="102650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выставки детского творчества, изобразительного искусства, мастерские, просмотр репродукций картин классиков и современных художников и др.;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631CAF-3645-515C-5E57-28CBA032184A}"/>
              </a:ext>
            </a:extLst>
          </p:cNvPr>
          <p:cNvSpPr txBox="1"/>
          <p:nvPr/>
        </p:nvSpPr>
        <p:spPr>
          <a:xfrm>
            <a:off x="1530692" y="5759215"/>
            <a:ext cx="104832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индивидуальная работа по всем видам деятельности и образовательным областям;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5A134F-DEA4-0CAB-1035-9C6492F21C5B}"/>
              </a:ext>
            </a:extLst>
          </p:cNvPr>
          <p:cNvSpPr txBox="1"/>
          <p:nvPr/>
        </p:nvSpPr>
        <p:spPr>
          <a:xfrm>
            <a:off x="1530691" y="6374767"/>
            <a:ext cx="102650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работа с родителями (законными представителями).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8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73A2B8-A2B4-CBB9-A7C0-1F3232EE47CF}"/>
              </a:ext>
            </a:extLst>
          </p:cNvPr>
          <p:cNvSpPr txBox="1"/>
          <p:nvPr/>
        </p:nvSpPr>
        <p:spPr>
          <a:xfrm>
            <a:off x="1616353" y="200000"/>
            <a:ext cx="10649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0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5. </a:t>
            </a: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Что относится к культурным практикам?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E1D5F-BA69-D34C-F1D4-DF7DC0BEACE3}"/>
              </a:ext>
            </a:extLst>
          </p:cNvPr>
          <p:cNvSpPr txBox="1"/>
          <p:nvPr/>
        </p:nvSpPr>
        <p:spPr>
          <a:xfrm>
            <a:off x="1616352" y="661665"/>
            <a:ext cx="102708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игровая, продуктивная, познавательно-исследовательская, коммуникативная практика, чтение художественной литературы.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5E5FB3-0601-1751-D4F6-39668FB90B77}"/>
              </a:ext>
            </a:extLst>
          </p:cNvPr>
          <p:cNvSpPr txBox="1"/>
          <p:nvPr/>
        </p:nvSpPr>
        <p:spPr>
          <a:xfrm>
            <a:off x="1616350" y="1487881"/>
            <a:ext cx="102708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6. Какая культурная практика способствует становлению определённого вида детской инициативы?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3D3D9A-0DDE-EECF-6CE3-F2D666E08E93}"/>
              </a:ext>
            </a:extLst>
          </p:cNvPr>
          <p:cNvSpPr txBox="1"/>
          <p:nvPr/>
        </p:nvSpPr>
        <p:spPr>
          <a:xfrm>
            <a:off x="1616350" y="2447100"/>
            <a:ext cx="103872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Творческая инициатива - в игровой практике ребенок проявляет себя как творческий субъект.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D5FA02-8708-5050-4CDB-A0B1ED3F90EB}"/>
              </a:ext>
            </a:extLst>
          </p:cNvPr>
          <p:cNvSpPr txBox="1"/>
          <p:nvPr/>
        </p:nvSpPr>
        <p:spPr>
          <a:xfrm>
            <a:off x="1616350" y="3180983"/>
            <a:ext cx="102708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Инициатива целеполагания - в продуктивной практике - созидающий и волевой субъект.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2975ED-A5B2-AC37-4EA1-985C7FD1FA41}"/>
              </a:ext>
            </a:extLst>
          </p:cNvPr>
          <p:cNvSpPr txBox="1"/>
          <p:nvPr/>
        </p:nvSpPr>
        <p:spPr>
          <a:xfrm>
            <a:off x="1616350" y="4017091"/>
            <a:ext cx="102708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Познавательная инициатива - в познавательно-исследовательской практике - как субъект исследования.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D6117F-1DB9-7082-FB3E-D601E0EC4B22}"/>
              </a:ext>
            </a:extLst>
          </p:cNvPr>
          <p:cNvSpPr txBox="1"/>
          <p:nvPr/>
        </p:nvSpPr>
        <p:spPr>
          <a:xfrm>
            <a:off x="1616349" y="4853199"/>
            <a:ext cx="102708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Коммуникативная инициатива - в коммуникативной практике - как партнер по взаимодействию и собеседник.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439378-D9E8-AAE6-7D90-F9EE9453327B}"/>
              </a:ext>
            </a:extLst>
          </p:cNvPr>
          <p:cNvSpPr txBox="1"/>
          <p:nvPr/>
        </p:nvSpPr>
        <p:spPr>
          <a:xfrm>
            <a:off x="1558158" y="5622971"/>
            <a:ext cx="103872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8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Чтение художественной литературы дополняет развивающие возможности других культурных практик детей дошкольного возраста (игровой, познавательно-исследовательской, продуктивной деятельности).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65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EAF584-4FED-2365-BBC9-AE4CB93F370A}"/>
              </a:ext>
            </a:extLst>
          </p:cNvPr>
          <p:cNvSpPr txBox="1"/>
          <p:nvPr/>
        </p:nvSpPr>
        <p:spPr>
          <a:xfrm>
            <a:off x="1566949" y="178415"/>
            <a:ext cx="97882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7. Какие формы реализации ФОП может использовать педагог в соответствии с видом детской деятельности и возрастными особенностями?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EB40D2-5798-A184-6609-42EC17E8B570}"/>
              </a:ext>
            </a:extLst>
          </p:cNvPr>
          <p:cNvSpPr txBox="1"/>
          <p:nvPr/>
        </p:nvSpPr>
        <p:spPr>
          <a:xfrm>
            <a:off x="1566949" y="1352637"/>
            <a:ext cx="99378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u="sng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1) в младенческом возрасте (2 месяца - 1 год):</a:t>
            </a:r>
            <a:endParaRPr lang="ru-RU" sz="20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D3005F-783B-FD83-E7DF-E7EB94E58ABA}"/>
              </a:ext>
            </a:extLst>
          </p:cNvPr>
          <p:cNvSpPr txBox="1"/>
          <p:nvPr/>
        </p:nvSpPr>
        <p:spPr>
          <a:xfrm>
            <a:off x="1566949" y="1895232"/>
            <a:ext cx="102204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непосредственное эмоциональное общение со взрослым;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5748B-929C-7A61-21E9-6911936C1060}"/>
              </a:ext>
            </a:extLst>
          </p:cNvPr>
          <p:cNvSpPr txBox="1"/>
          <p:nvPr/>
        </p:nvSpPr>
        <p:spPr>
          <a:xfrm>
            <a:off x="1566949" y="2264564"/>
            <a:ext cx="102204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двигательная деятельность (пространственно-предметные перемещения, хватание, ползание, ходьба, тактильно-двигательные игры);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EB75FB-F120-02DF-7E34-147292FE0DC1}"/>
              </a:ext>
            </a:extLst>
          </p:cNvPr>
          <p:cNvSpPr txBox="1"/>
          <p:nvPr/>
        </p:nvSpPr>
        <p:spPr>
          <a:xfrm>
            <a:off x="1508760" y="2972450"/>
            <a:ext cx="103368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предметно-манипулятивная деятельность (орудийные и соотносящие действия с предметами);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3A6B7B-B938-2F28-02AB-58372F2618CF}"/>
              </a:ext>
            </a:extLst>
          </p:cNvPr>
          <p:cNvSpPr txBox="1"/>
          <p:nvPr/>
        </p:nvSpPr>
        <p:spPr>
          <a:xfrm>
            <a:off x="1508759" y="3711113"/>
            <a:ext cx="102786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речевая (слушание и понимание речи взрослого, </a:t>
            </a:r>
            <a:r>
              <a:rPr lang="ru-RU" sz="2000" dirty="0" err="1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гуление</a:t>
            </a: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, лепет и первые слова);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EEF3F4-B751-D5B7-04C8-61701A2D40C0}"/>
              </a:ext>
            </a:extLst>
          </p:cNvPr>
          <p:cNvSpPr txBox="1"/>
          <p:nvPr/>
        </p:nvSpPr>
        <p:spPr>
          <a:xfrm>
            <a:off x="1508760" y="4212213"/>
            <a:ext cx="102786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элементарная музыкальная деятельность (слушание музыки, танцевальные движения на основе подражания, музыкальные игры).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25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E0D8C6-FB59-2899-E3DB-E82A74F2D157}"/>
              </a:ext>
            </a:extLst>
          </p:cNvPr>
          <p:cNvSpPr txBox="1"/>
          <p:nvPr/>
        </p:nvSpPr>
        <p:spPr>
          <a:xfrm>
            <a:off x="1650075" y="204868"/>
            <a:ext cx="60932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u="sng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2) в раннем возрасте (1 год - 3 года):</a:t>
            </a:r>
            <a:endParaRPr lang="ru-RU" sz="20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8E5365-6CE2-8E44-27E2-4D8837380B5B}"/>
              </a:ext>
            </a:extLst>
          </p:cNvPr>
          <p:cNvSpPr txBox="1"/>
          <p:nvPr/>
        </p:nvSpPr>
        <p:spPr>
          <a:xfrm>
            <a:off x="1650075" y="587091"/>
            <a:ext cx="104532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предметная деятельность (орудийно-предметные действия - ест ложкой, пьет из кружки и другое);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25D0F-3A2C-58BC-38BD-A5A6F2B8C974}"/>
              </a:ext>
            </a:extLst>
          </p:cNvPr>
          <p:cNvSpPr txBox="1"/>
          <p:nvPr/>
        </p:nvSpPr>
        <p:spPr>
          <a:xfrm>
            <a:off x="1650075" y="1326524"/>
            <a:ext cx="101706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экспериментирование с материалами и веществами (песок, вода, тесто и другие);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F1A7A2-0833-A7C4-4925-075046E2DBCD}"/>
              </a:ext>
            </a:extLst>
          </p:cNvPr>
          <p:cNvSpPr txBox="1"/>
          <p:nvPr/>
        </p:nvSpPr>
        <p:spPr>
          <a:xfrm>
            <a:off x="1650075" y="1999562"/>
            <a:ext cx="101706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ситуативно-деловое общение со взрослым и эмоционально-практическое со сверстниками под руководством взрослого;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3FAB6D-A1DC-B356-7342-6C8EA3DD378C}"/>
              </a:ext>
            </a:extLst>
          </p:cNvPr>
          <p:cNvSpPr txBox="1"/>
          <p:nvPr/>
        </p:nvSpPr>
        <p:spPr>
          <a:xfrm>
            <a:off x="1650075" y="2654103"/>
            <a:ext cx="101706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двигательная деятельность (основные движения, общеразвивающие упражнения, простые подвижные игры);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DD53D-1DD1-1F86-CC7A-C54858080B43}"/>
              </a:ext>
            </a:extLst>
          </p:cNvPr>
          <p:cNvSpPr txBox="1"/>
          <p:nvPr/>
        </p:nvSpPr>
        <p:spPr>
          <a:xfrm>
            <a:off x="1650075" y="3388582"/>
            <a:ext cx="101706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игровая деятельность (</a:t>
            </a:r>
            <a:r>
              <a:rPr lang="ru-RU" sz="2000" dirty="0" err="1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отобразительная</a:t>
            </a: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и сюжетно-</a:t>
            </a:r>
            <a:r>
              <a:rPr lang="ru-RU" sz="2000" dirty="0" err="1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отобразительная</a:t>
            </a: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игра, игры с дидактическими игрушками);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DA5225-FC2D-CFB3-4913-BC69B4EC1155}"/>
              </a:ext>
            </a:extLst>
          </p:cNvPr>
          <p:cNvSpPr txBox="1"/>
          <p:nvPr/>
        </p:nvSpPr>
        <p:spPr>
          <a:xfrm>
            <a:off x="1650075" y="4082733"/>
            <a:ext cx="100043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речевая (понимание речи взрослого, слушание и понимание стихов, активная речь);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FCED49-C01F-BB62-CA47-6C45438E91E2}"/>
              </a:ext>
            </a:extLst>
          </p:cNvPr>
          <p:cNvSpPr txBox="1"/>
          <p:nvPr/>
        </p:nvSpPr>
        <p:spPr>
          <a:xfrm>
            <a:off x="1650075" y="4706045"/>
            <a:ext cx="101706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изобразительная деятельность (рисование, лепка) и конструирование из мелкого и крупного строительного материала;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09F615-EC38-DBCD-2D7A-66442265A301}"/>
              </a:ext>
            </a:extLst>
          </p:cNvPr>
          <p:cNvSpPr txBox="1"/>
          <p:nvPr/>
        </p:nvSpPr>
        <p:spPr>
          <a:xfrm>
            <a:off x="1650075" y="5400196"/>
            <a:ext cx="103036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самообслуживание и элементарные трудовые действия (убирает игрушки, подметает веником, поливает цветы из лейки и другое);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5E36E9-022A-A765-65F2-F57CB01D2976}"/>
              </a:ext>
            </a:extLst>
          </p:cNvPr>
          <p:cNvSpPr txBox="1"/>
          <p:nvPr/>
        </p:nvSpPr>
        <p:spPr>
          <a:xfrm>
            <a:off x="1650075" y="6108082"/>
            <a:ext cx="101706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музыкальная деятельность (слушание музыки и исполнительство, музыкально-ритмические движения).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034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7CD914-F70E-F336-5DC7-452E0FDAE9D1}"/>
              </a:ext>
            </a:extLst>
          </p:cNvPr>
          <p:cNvSpPr txBox="1"/>
          <p:nvPr/>
        </p:nvSpPr>
        <p:spPr>
          <a:xfrm>
            <a:off x="1650075" y="204868"/>
            <a:ext cx="60932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u="sng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3) в дошкольном возрасте (3 года – 8 лет):</a:t>
            </a:r>
            <a:endParaRPr lang="ru-RU" sz="20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C1B5FE-8B8F-D49A-A218-D91FA6DA5286}"/>
              </a:ext>
            </a:extLst>
          </p:cNvPr>
          <p:cNvSpPr txBox="1"/>
          <p:nvPr/>
        </p:nvSpPr>
        <p:spPr>
          <a:xfrm>
            <a:off x="1650074" y="604978"/>
            <a:ext cx="102371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игровая деятельность (сюжетно-ролевая, театрализованная, режиссерская, строительно-конструктивная, дидактическая, подвижная и другие);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B0320-7AEE-3775-0D7F-CF276FC1343C}"/>
              </a:ext>
            </a:extLst>
          </p:cNvPr>
          <p:cNvSpPr txBox="1"/>
          <p:nvPr/>
        </p:nvSpPr>
        <p:spPr>
          <a:xfrm>
            <a:off x="1650073" y="1312864"/>
            <a:ext cx="102371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общение со взрослым (ситуативно-деловое, </a:t>
            </a:r>
            <a:r>
              <a:rPr lang="ru-RU" sz="2000" dirty="0" err="1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внеситуативно</a:t>
            </a: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-познавательное, </a:t>
            </a:r>
            <a:r>
              <a:rPr lang="ru-RU" sz="2000" dirty="0" err="1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внеситуативно</a:t>
            </a: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-личностное) и сверстниками (ситуативно-деловое, </a:t>
            </a:r>
            <a:r>
              <a:rPr lang="ru-RU" sz="2000" dirty="0" err="1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внеситуативно</a:t>
            </a: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-деловое);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4B971-5DA0-A6A3-E7A2-5C9FDF4062C0}"/>
              </a:ext>
            </a:extLst>
          </p:cNvPr>
          <p:cNvSpPr txBox="1"/>
          <p:nvPr/>
        </p:nvSpPr>
        <p:spPr>
          <a:xfrm>
            <a:off x="1650075" y="2248354"/>
            <a:ext cx="102371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речевая деятельность (слушание речи взрослого и сверстников, активная диалогическая и монологическая речь);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CD12D-4648-393A-F297-5747C8D4FFD1}"/>
              </a:ext>
            </a:extLst>
          </p:cNvPr>
          <p:cNvSpPr txBox="1"/>
          <p:nvPr/>
        </p:nvSpPr>
        <p:spPr>
          <a:xfrm>
            <a:off x="1650073" y="2865763"/>
            <a:ext cx="102371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познавательно-исследовательская деятельность и экспериментирование;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6FB795-328B-B3BE-C20A-0E43C2CF51FB}"/>
              </a:ext>
            </a:extLst>
          </p:cNvPr>
          <p:cNvSpPr txBox="1"/>
          <p:nvPr/>
        </p:nvSpPr>
        <p:spPr>
          <a:xfrm>
            <a:off x="1650075" y="3258796"/>
            <a:ext cx="102371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изобразительная деятельность (рисование, лепка, аппликация) и конструирование из разных материалов по образцу, условию и замыслу ребенка;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2E4BF4-2B31-8D7C-40C5-AC7C2DDD34E1}"/>
              </a:ext>
            </a:extLst>
          </p:cNvPr>
          <p:cNvSpPr txBox="1"/>
          <p:nvPr/>
        </p:nvSpPr>
        <p:spPr>
          <a:xfrm>
            <a:off x="1650074" y="3994298"/>
            <a:ext cx="102371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двигательная деятельность (основные виды движений, общеразвивающие и спортивные упражнения, подвижные и элементы спортивных игр и другие);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46F0ED-D66B-C027-22FC-ACEAB8BCF166}"/>
              </a:ext>
            </a:extLst>
          </p:cNvPr>
          <p:cNvSpPr txBox="1"/>
          <p:nvPr/>
        </p:nvSpPr>
        <p:spPr>
          <a:xfrm>
            <a:off x="1650074" y="4729800"/>
            <a:ext cx="101041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элементарная трудовая деятельность (самообслуживание, хозяйственно-бытовой труд, труд в природе, ручной труд);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1EEF45-C875-6496-8069-B8165BC800B5}"/>
              </a:ext>
            </a:extLst>
          </p:cNvPr>
          <p:cNvSpPr txBox="1"/>
          <p:nvPr/>
        </p:nvSpPr>
        <p:spPr>
          <a:xfrm>
            <a:off x="1650072" y="5437686"/>
            <a:ext cx="1010412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музыкальная деятельность (слушание и понимание музыкальных произведений, пение, музыкально-ритмические движения, игра на детских музыкальных инструментах).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308671-182D-9C59-99ED-7A3EE3B35FD8}"/>
              </a:ext>
            </a:extLst>
          </p:cNvPr>
          <p:cNvSpPr txBox="1"/>
          <p:nvPr/>
        </p:nvSpPr>
        <p:spPr>
          <a:xfrm>
            <a:off x="1866207" y="316915"/>
            <a:ext cx="98048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8. Что представляют собой планируемые результаты освоения Федеральной программы? </a:t>
            </a:r>
            <a:endParaRPr lang="ru-RU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0AE808-7022-1A52-26B1-65AA689DF734}"/>
              </a:ext>
            </a:extLst>
          </p:cNvPr>
          <p:cNvSpPr txBox="1"/>
          <p:nvPr/>
        </p:nvSpPr>
        <p:spPr>
          <a:xfrm>
            <a:off x="1413164" y="1264702"/>
            <a:ext cx="105571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    Планируемые результаты освоения Федеральной программы представляют собой возрастные характеристики возможных достижений ребенка дошкольного возраста на разных возрастных этапах и к завершению ДО.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B77561-679B-131D-C6D2-13A4DA583860}"/>
              </a:ext>
            </a:extLst>
          </p:cNvPr>
          <p:cNvSpPr txBox="1"/>
          <p:nvPr/>
        </p:nvSpPr>
        <p:spPr>
          <a:xfrm>
            <a:off x="1633451" y="2397155"/>
            <a:ext cx="103368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ru-RU" sz="2400" b="1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9. Назовите возрастную периодизацию планируемых результатов освоения ФОП?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4280A5-3C8A-1C73-8AFB-9FB452F565FB}"/>
              </a:ext>
            </a:extLst>
          </p:cNvPr>
          <p:cNvSpPr txBox="1"/>
          <p:nvPr/>
        </p:nvSpPr>
        <p:spPr>
          <a:xfrm>
            <a:off x="1633451" y="3228152"/>
            <a:ext cx="100376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планируемые результаты в младенческом возрасте (к 1 году);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50547B-8D1A-529A-F7E9-F908041FC46F}"/>
              </a:ext>
            </a:extLst>
          </p:cNvPr>
          <p:cNvSpPr txBox="1"/>
          <p:nvPr/>
        </p:nvSpPr>
        <p:spPr>
          <a:xfrm>
            <a:off x="1633450" y="3591093"/>
            <a:ext cx="100376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планируемые результаты в раннем возрасте (к трем годам);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CDDDB2-372A-6EE3-47B2-ACD408CBE2E3}"/>
              </a:ext>
            </a:extLst>
          </p:cNvPr>
          <p:cNvSpPr txBox="1"/>
          <p:nvPr/>
        </p:nvSpPr>
        <p:spPr>
          <a:xfrm>
            <a:off x="1633450" y="4059149"/>
            <a:ext cx="10037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планируемые результаты в дошкольном возрасте (к 4 годам, к 5 годам, к 6 годам);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C6A4C8-F179-5DC8-28FA-9986B3308346}"/>
              </a:ext>
            </a:extLst>
          </p:cNvPr>
          <p:cNvSpPr txBox="1"/>
          <p:nvPr/>
        </p:nvSpPr>
        <p:spPr>
          <a:xfrm>
            <a:off x="1633450" y="4834981"/>
            <a:ext cx="100376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- планируемые результаты на этапе завершения освоения ФОП (к концу дошкольного возраста).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955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208</TotalTime>
  <Words>1376</Words>
  <Application>Microsoft Office PowerPoint</Application>
  <PresentationFormat>Широкоэкранный</PresentationFormat>
  <Paragraphs>96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Roboto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2024-01-17T05:03:17Z</dcterms:created>
  <dcterms:modified xsi:type="dcterms:W3CDTF">2024-01-17T09:12:59Z</dcterms:modified>
</cp:coreProperties>
</file>