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0" r:id="rId5"/>
    <p:sldId id="271" r:id="rId6"/>
    <p:sldId id="272" r:id="rId7"/>
    <p:sldId id="273" r:id="rId8"/>
    <p:sldId id="275" r:id="rId9"/>
    <p:sldId id="274" r:id="rId10"/>
    <p:sldId id="276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14" y="3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alphaModFix amt="3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пыт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9512" y="3507854"/>
            <a:ext cx="1551432" cy="14196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2914650"/>
            <a:ext cx="579268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4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766a234c5243569a15a8bdd6b57210ba_big.jp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2662606" y="959390"/>
            <a:ext cx="3602762" cy="3602762"/>
          </a:xfrm>
          <a:prstGeom prst="rect">
            <a:avLst/>
          </a:prstGeom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27784" y="1200151"/>
            <a:ext cx="605901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Рамка 7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3324"/>
            </a:avLst>
          </a:prstGeom>
          <a:blipFill dpi="0" rotWithShape="1">
            <a:blip r:embed="rId15" cstate="print"/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1metodist.ru/#/document/184/65905/dfasu4kwex/?of=copy-e918963318" TargetMode="External"/><Relationship Id="rId2" Type="http://schemas.openxmlformats.org/officeDocument/2006/relationships/hyperlink" Target="https://1metodist.ru/#/document/16/121207/bssPhr422/?of=copy-37f88a813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5329" y="555526"/>
            <a:ext cx="6336704" cy="1224136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3170793"/>
            <a:ext cx="3384376" cy="1512168"/>
          </a:xfrm>
        </p:spPr>
        <p:txBody>
          <a:bodyPr>
            <a:normAutofit/>
          </a:bodyPr>
          <a:lstStyle/>
          <a:p>
            <a:pPr lvl="0"/>
            <a:r>
              <a:rPr lang="ru-RU" sz="1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lvl="0"/>
            <a:r>
              <a:rPr lang="ru-RU" sz="1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Клейн М.Р., заместитель заведующего по ВМР МБДОУ «Детский сад № 12 «Журавлик»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216623"/>
            <a:ext cx="8064896" cy="1656184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Планирование летней оздоровительной </a:t>
            </a:r>
          </a:p>
          <a:p>
            <a:pPr algn="ctr"/>
            <a:r>
              <a:rPr lang="ru-RU" sz="36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работы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28A1D4-E554-C719-49AD-894B85A2617D}"/>
              </a:ext>
            </a:extLst>
          </p:cNvPr>
          <p:cNvSpPr txBox="1"/>
          <p:nvPr/>
        </p:nvSpPr>
        <p:spPr>
          <a:xfrm>
            <a:off x="1321967" y="370860"/>
            <a:ext cx="61112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ММО «Школа методиста»</a:t>
            </a:r>
            <a:endParaRPr lang="ru-RU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4DC3B9-CCCF-16D8-99A0-E056112C2533}"/>
              </a:ext>
            </a:extLst>
          </p:cNvPr>
          <p:cNvSpPr txBox="1"/>
          <p:nvPr/>
        </p:nvSpPr>
        <p:spPr>
          <a:xfrm>
            <a:off x="1979712" y="4515966"/>
            <a:ext cx="4589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24.05.2024 г.</a:t>
            </a: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B093AF-3D69-DE36-D6F6-D489ECA0596B}"/>
              </a:ext>
            </a:extLst>
          </p:cNvPr>
          <p:cNvSpPr txBox="1"/>
          <p:nvPr/>
        </p:nvSpPr>
        <p:spPr>
          <a:xfrm>
            <a:off x="755576" y="1347614"/>
            <a:ext cx="79208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24000501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6F9B88FD-EF14-0FF1-285D-8C752C171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560" y="267494"/>
            <a:ext cx="8229600" cy="479822"/>
          </a:xfrm>
        </p:spPr>
        <p:txBody>
          <a:bodyPr>
            <a:normAutofit/>
          </a:bodyPr>
          <a:lstStyle/>
          <a:p>
            <a:r>
              <a:rPr lang="ru-RU" sz="2400" b="1" dirty="0"/>
              <a:t>Распределение обязанностей по подготовке к ЛОР</a:t>
            </a:r>
            <a:endParaRPr lang="ru-RU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EFD6D372-44F5-442A-B0B8-237BCC61D7F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9747967"/>
              </p:ext>
            </p:extLst>
          </p:nvPr>
        </p:nvGraphicFramePr>
        <p:xfrm>
          <a:off x="537568" y="987574"/>
          <a:ext cx="8291264" cy="3473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val="1246325971"/>
                    </a:ext>
                  </a:extLst>
                </a:gridCol>
                <a:gridCol w="6624736">
                  <a:extLst>
                    <a:ext uri="{9D8B030D-6E8A-4147-A177-3AD203B41FA5}">
                      <a16:colId xmlns:a16="http://schemas.microsoft.com/office/drawing/2014/main" val="255873489"/>
                    </a:ext>
                  </a:extLst>
                </a:gridCol>
              </a:tblGrid>
              <a:tr h="54744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Должность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Функциональные обязанности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85966"/>
                  </a:ext>
                </a:extLst>
              </a:tr>
              <a:tr h="547449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Заведующий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Разрабатывает план подготовки ДОО к ЛОР;</a:t>
                      </a:r>
                    </a:p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распределяет обязанности между административно-управленческим, медицинским, педагогическим и младшим персоналом по благоустройству территории, оборудованию прогулочных площадок по СанПиН;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следит за проведением инструктажа с работниками ДОО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007228"/>
                  </a:ext>
                </a:extLst>
              </a:tr>
              <a:tr h="547449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заведующего по АХР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Планирует работу по подготовке территории ДОО к ЛОР;</a:t>
                      </a:r>
                    </a:p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 инструктаж с обслуживающим персоналом;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осуществляет контроль в рамках своих функциональных обязанностей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766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93354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11DC308-3276-A03D-7BC8-79968AF84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6232"/>
              </p:ext>
            </p:extLst>
          </p:nvPr>
        </p:nvGraphicFramePr>
        <p:xfrm>
          <a:off x="323528" y="411510"/>
          <a:ext cx="8394104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368">
                  <a:extLst>
                    <a:ext uri="{9D8B030D-6E8A-4147-A177-3AD203B41FA5}">
                      <a16:colId xmlns:a16="http://schemas.microsoft.com/office/drawing/2014/main" val="3364571785"/>
                    </a:ext>
                  </a:extLst>
                </a:gridCol>
                <a:gridCol w="6624736">
                  <a:extLst>
                    <a:ext uri="{9D8B030D-6E8A-4147-A177-3AD203B41FA5}">
                      <a16:colId xmlns:a16="http://schemas.microsoft.com/office/drawing/2014/main" val="1820739292"/>
                    </a:ext>
                  </a:extLst>
                </a:gridCol>
              </a:tblGrid>
              <a:tr h="1980220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Заместитель заведующего по ВМР (Старший воспитатель)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Разрабатывает план ЛОР с воспитанниками, педагогами, родителями, социумом;</a:t>
                      </a:r>
                    </a:p>
                    <a:p>
                      <a:pPr lvl="0"/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готовит наглядную информацию для педагогов и родителей;</a:t>
                      </a:r>
                    </a:p>
                    <a:p>
                      <a:pPr lvl="0"/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 инструктаж педагогического коллектива;</a:t>
                      </a:r>
                    </a:p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осуществляет контроль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515137"/>
                  </a:ext>
                </a:extLst>
              </a:tr>
              <a:tr h="19802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  <a:endParaRPr lang="ru-RU"/>
                    </a:p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Разрабатывают перспективные планы;</a:t>
                      </a:r>
                    </a:p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проводят инструктаж воспитанников и родителей;</a:t>
                      </a:r>
                    </a:p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готовят оборудование для закаливания;</a:t>
                      </a:r>
                    </a:p>
                    <a:p>
                      <a:pPr lvl="0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готовят оборудование для питьевого режима;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готовят участки к ЛОР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868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96916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Алгоритм подготовки к ЛОР: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A8AFF7-F9BF-3097-E9BF-0BFC676B9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063228"/>
            <a:ext cx="8075240" cy="374076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/>
              <a:t>Издание приказа по МБДОУ о переходе работы на летний период.</a:t>
            </a:r>
          </a:p>
          <a:p>
            <a:pPr marL="514350" indent="-514350">
              <a:buAutoNum type="arabicPeriod"/>
            </a:pPr>
            <a:r>
              <a:rPr lang="ru-RU" dirty="0"/>
              <a:t>Оформить режим дня на теплый период года.</a:t>
            </a:r>
          </a:p>
          <a:p>
            <a:pPr marL="514350" indent="-514350">
              <a:buAutoNum type="arabicPeriod"/>
            </a:pPr>
            <a:r>
              <a:rPr lang="ru-RU" dirty="0"/>
              <a:t>Разработка плана ЛОР.</a:t>
            </a:r>
          </a:p>
          <a:p>
            <a:pPr marL="514350" indent="-514350">
              <a:buAutoNum type="arabicPeriod"/>
            </a:pPr>
            <a:endParaRPr lang="ru-RU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3582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438B68-1634-234B-8815-6D97E020B2AB}"/>
              </a:ext>
            </a:extLst>
          </p:cNvPr>
          <p:cNvSpPr txBox="1"/>
          <p:nvPr/>
        </p:nvSpPr>
        <p:spPr>
          <a:xfrm>
            <a:off x="395536" y="873437"/>
            <a:ext cx="82809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 Пояснительная записка: 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1.1. Цель, задачи ЛОР.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1.2. Формы работы по ОО.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1.3. Ожидаемые результаты.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ea typeface="Times New Roman" panose="02020603050405020304" pitchFamily="18" charset="0"/>
              </a:rPr>
              <a:t>2. П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лан управленческой работы детского сада по вопросам оздоровления детей летом:</a:t>
            </a:r>
            <a:endParaRPr lang="ru-RU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ea typeface="Times New Roman" panose="02020603050405020304" pitchFamily="18" charset="0"/>
              </a:rPr>
              <a:t>2.1.  Здоровьесберегающая и оздоровительная работа с детьми.</a:t>
            </a: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2.2. Профилактическая работа.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2.3. Работа с родителями воспитанников.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2.4. Контрольная деятельность.</a:t>
            </a:r>
            <a:endParaRPr lang="ru-RU" kern="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2.5. </a:t>
            </a:r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Методическая работа с педагогическим коллективом.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2.6. Административно-хозяйственная работа.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Тематические недели.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Режим дня ДОО в теплый период года.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CE7FA-859D-8467-7720-B7DA4E472F25}"/>
              </a:ext>
            </a:extLst>
          </p:cNvPr>
          <p:cNvSpPr txBox="1"/>
          <p:nvPr/>
        </p:nvSpPr>
        <p:spPr>
          <a:xfrm>
            <a:off x="215516" y="195486"/>
            <a:ext cx="8640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План ЛОР должен в себя включать:</a:t>
            </a:r>
          </a:p>
        </p:txBody>
      </p:sp>
    </p:spTree>
    <p:extLst>
      <p:ext uri="{BB962C8B-B14F-4D97-AF65-F5344CB8AC3E}">
        <p14:creationId xmlns:p14="http://schemas.microsoft.com/office/powerpoint/2010/main" val="368730052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7DC4A-AC80-28A2-D4D4-A77BEF423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Как воспитателям планировать работу: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2DA60-BFC9-27CF-C4B9-9A4794DA5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987574"/>
            <a:ext cx="8075240" cy="3816424"/>
          </a:xfrm>
        </p:spPr>
        <p:txBody>
          <a:bodyPr>
            <a:normAutofit fontScale="92500"/>
          </a:bodyPr>
          <a:lstStyle/>
          <a:p>
            <a:pPr>
              <a:buAutoNum type="arabicPeriod"/>
            </a:pPr>
            <a:r>
              <a:rPr lang="ru-RU" sz="2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На основании общего плана работы детского сада воспитател</a:t>
            </a:r>
            <a:r>
              <a:rPr lang="ru-RU" sz="2200" kern="0" dirty="0">
                <a:solidFill>
                  <a:srgbClr val="000000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ь</a:t>
            </a:r>
            <a:r>
              <a:rPr lang="ru-RU" sz="2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разрабатывает план на свою возрастную группу.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22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Форма написания календарного плана ДОО определяется самостоятельно.</a:t>
            </a:r>
            <a:endParaRPr lang="ru-RU" sz="2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sz="2200" kern="0" dirty="0">
                <a:effectLst/>
                <a:ea typeface="Times New Roman" panose="02020603050405020304" pitchFamily="18" charset="0"/>
              </a:rPr>
              <a:t>К каждому дню применяйте тематический принцип планирования</a:t>
            </a:r>
            <a:r>
              <a:rPr lang="ru-RU" sz="2200" kern="0" dirty="0">
                <a:solidFill>
                  <a:srgbClr val="000000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Оздоровительные процедуры должны включать мероприятия, которые определит медработник.</a:t>
            </a:r>
          </a:p>
          <a:p>
            <a:pPr marL="514350" indent="-514350">
              <a:buAutoNum type="arabicPeriod"/>
            </a:pPr>
            <a:r>
              <a:rPr lang="ru-RU" sz="2200" kern="0" dirty="0">
                <a:effectLst/>
                <a:ea typeface="Times New Roman" panose="02020603050405020304" pitchFamily="18" charset="0"/>
              </a:rPr>
              <a:t>Образовательные мероприятия должны совпадать с деятельностью, которая описана в содержательном разделе ОП ДО.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2200" dirty="0">
                <a:effectLst/>
                <a:ea typeface="Times New Roman" panose="02020603050405020304" pitchFamily="18" charset="0"/>
              </a:rPr>
              <a:t>Взаимодействие с родителями.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11673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E4F74-BB54-FD22-EA04-861F137E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Как специалистам планировать работу: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32D9DD-578C-F1AE-EF73-476338295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063229"/>
            <a:ext cx="8003232" cy="33944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В план специалист вносит разделы:</a:t>
            </a:r>
            <a:endParaRPr lang="ru-RU" dirty="0">
              <a:effectLst/>
              <a:highlight>
                <a:srgbClr val="FFFFFF"/>
              </a:highlight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методическая работа;</a:t>
            </a:r>
            <a:endParaRPr lang="ru-RU" kern="100" dirty="0">
              <a:effectLst/>
              <a:highlight>
                <a:srgbClr val="FFFFFF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работа с детьми;</a:t>
            </a:r>
            <a:endParaRPr lang="ru-RU" kern="100" dirty="0">
              <a:effectLst/>
              <a:highlight>
                <a:srgbClr val="FFFFFF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работа с родителями;</a:t>
            </a:r>
            <a:endParaRPr lang="ru-RU" kern="100" dirty="0">
              <a:effectLst/>
              <a:highlight>
                <a:srgbClr val="FFFFFF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работа с педагогами.</a:t>
            </a:r>
            <a:endParaRPr lang="ru-RU" kern="100" dirty="0">
              <a:effectLst/>
              <a:highlight>
                <a:srgbClr val="FFFFFF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020560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635993-8B39-F452-05B9-484088DD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83518"/>
            <a:ext cx="8219256" cy="411110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плане летней оздоровительной работы необходимо отразить основные положения программы воспитания. </a:t>
            </a:r>
          </a:p>
          <a:p>
            <a:pPr marL="0" indent="0" algn="ctr">
              <a:buNone/>
            </a:pPr>
            <a:r>
              <a:rPr lang="ru-RU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Для этого нужно продумать и запланировать воспитательные мероприятия, которые помогут решить задачи каждого направления воспитания, и распределить их по разделам плана. </a:t>
            </a:r>
            <a:endParaRPr lang="ru-RU" sz="2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88759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C50293-5656-3C90-C4A8-ABFE1FAC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76" y="483518"/>
            <a:ext cx="8147248" cy="41764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Источник: «Как планировать работу детского сада летом». Л. Матвеева, Н.Н. </a:t>
            </a:r>
            <a:r>
              <a:rPr lang="ru-RU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Менькова</a:t>
            </a: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 Материал из Справочной системы «Методист детского сада».</a:t>
            </a:r>
            <a:b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Подробнее: </a:t>
            </a:r>
            <a:r>
              <a:rPr lang="ru-RU" sz="1800" b="1" u="sng" kern="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https://1metodist.ru/#/document/16/121207/bssPhr422/?of=copy-37f88a8130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Источник: «Конструктор плана летней оздоровительной работы с учетом реализации рабочей программы воспитания»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 Материал из Справочной системы «Методист детского сада». Подробнее: </a:t>
            </a:r>
            <a:r>
              <a:rPr lang="ru-RU" sz="1800" b="1" u="sng" kern="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https://1metodist.ru/#/document/184/65905/dfasu4kwex/?of=copy-e918963318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b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47813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513</Words>
  <Application>Microsoft Office PowerPoint</Application>
  <PresentationFormat>Экран (16:9)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Тема Office</vt:lpstr>
      <vt:lpstr> </vt:lpstr>
      <vt:lpstr>Презентация PowerPoint</vt:lpstr>
      <vt:lpstr>Презентация PowerPoint</vt:lpstr>
      <vt:lpstr>Алгоритм подготовки к ЛОР:</vt:lpstr>
      <vt:lpstr>Презентация PowerPoint</vt:lpstr>
      <vt:lpstr>Как воспитателям планировать работу:</vt:lpstr>
      <vt:lpstr>Как специалистам планировать работу: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Универсальный</dc:title>
  <dc:subject>шаблон</dc:subject>
  <dc:creator>Бейгул Ольга Куприяновна г. Антрацит</dc:creator>
  <cp:lastModifiedBy>Пользователь</cp:lastModifiedBy>
  <cp:revision>161</cp:revision>
  <dcterms:created xsi:type="dcterms:W3CDTF">2018-01-15T20:25:45Z</dcterms:created>
  <dcterms:modified xsi:type="dcterms:W3CDTF">2024-05-21T09:22:52Z</dcterms:modified>
</cp:coreProperties>
</file>