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65" r:id="rId3"/>
    <p:sldId id="277" r:id="rId4"/>
    <p:sldId id="278" r:id="rId5"/>
    <p:sldId id="258" r:id="rId6"/>
    <p:sldId id="266" r:id="rId7"/>
    <p:sldId id="279" r:id="rId8"/>
    <p:sldId id="261" r:id="rId9"/>
    <p:sldId id="262" r:id="rId10"/>
    <p:sldId id="263" r:id="rId11"/>
    <p:sldId id="288" r:id="rId12"/>
    <p:sldId id="281" r:id="rId13"/>
    <p:sldId id="284" r:id="rId14"/>
    <p:sldId id="285" r:id="rId15"/>
    <p:sldId id="286" r:id="rId16"/>
    <p:sldId id="287" r:id="rId17"/>
    <p:sldId id="267" r:id="rId18"/>
    <p:sldId id="269" r:id="rId19"/>
    <p:sldId id="270" r:id="rId20"/>
    <p:sldId id="260" r:id="rId21"/>
    <p:sldId id="264" r:id="rId22"/>
    <p:sldId id="268" r:id="rId23"/>
    <p:sldId id="275" r:id="rId24"/>
    <p:sldId id="276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15" autoAdjust="0"/>
  </p:normalViewPr>
  <p:slideViewPr>
    <p:cSldViewPr>
      <p:cViewPr varScale="1">
        <p:scale>
          <a:sx n="77" d="100"/>
          <a:sy n="77" d="100"/>
        </p:scale>
        <p:origin x="-109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95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F765C1-7B24-4585-AB16-CB080FC9E37F}" type="datetimeFigureOut">
              <a:rPr lang="ru-RU" smtClean="0"/>
              <a:pPr/>
              <a:t>18.01.2024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689614-1BFD-495E-9F57-AC0584FED1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6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89614-1BFD-495E-9F57-AC0584FED1BC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157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ds.kolokol4ik@yandex.r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Pictures\1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413"/>
            <a:ext cx="9144000" cy="686843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1214446"/>
          </a:xfrm>
        </p:spPr>
        <p:txBody>
          <a:bodyPr>
            <a:noAutofit/>
          </a:bodyPr>
          <a:lstStyle/>
          <a:p>
            <a:r>
              <a:rPr lang="ru-RU" sz="1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«ДЕТСКИЙ САД № 36 «КОЛОКОЛЬЧИК»</a:t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Рубцовска Алтайского края</a:t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658213, 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г.Рубцовск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пр.Ленина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37</a:t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9-90-70, e-mail: </a:t>
            </a:r>
            <a:r>
              <a:rPr lang="en-US" sz="12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ds.kolokol4ik@yandex.ru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сайт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ds36.educrub.ru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1857364"/>
            <a:ext cx="8643998" cy="3781436"/>
          </a:xfrm>
        </p:spPr>
        <p:txBody>
          <a:bodyPr>
            <a:normAutofit fontScale="47500" lnSpcReduction="20000"/>
          </a:bodyPr>
          <a:lstStyle/>
          <a:p>
            <a:endParaRPr lang="ru-RU" sz="5800" b="1" dirty="0" smtClean="0">
              <a:solidFill>
                <a:srgbClr val="FF0000"/>
              </a:solidFill>
            </a:endParaRPr>
          </a:p>
          <a:p>
            <a:r>
              <a:rPr lang="ru-RU" sz="5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«Организация социального партнерства МБДОУ «Детский сад №36 «Колокольчик» с учреждениями социума в условиях реализации ФОП ДО».</a:t>
            </a:r>
            <a:endParaRPr lang="ru-RU" sz="59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/>
          </a:p>
          <a:p>
            <a:r>
              <a:rPr lang="ru-RU" dirty="0" smtClean="0"/>
              <a:t>                                                                                           </a:t>
            </a:r>
          </a:p>
          <a:p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Подготовила старший воспитатель</a:t>
            </a:r>
          </a:p>
          <a:p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Сметанина И.А.</a:t>
            </a:r>
          </a:p>
          <a:p>
            <a:pPr>
              <a:spcBef>
                <a:spcPts val="0"/>
              </a:spcBef>
            </a:pPr>
            <a:endParaRPr lang="ru-RU" sz="29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9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г. Рубцовск</a:t>
            </a:r>
          </a:p>
          <a:p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2024г.</a:t>
            </a:r>
          </a:p>
          <a:p>
            <a:endParaRPr lang="ru-RU" dirty="0"/>
          </a:p>
        </p:txBody>
      </p:sp>
      <p:pic>
        <p:nvPicPr>
          <p:cNvPr id="1027" name="Picture 3" descr="C:\Users\admin\Pictures\14381012.82dtm9dcd9.W21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552" y="476672"/>
            <a:ext cx="1636862" cy="1714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Pictures\56b3f6c570d7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06" y="0"/>
            <a:ext cx="9136794" cy="686301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0"/>
            <a:ext cx="7186634" cy="785794"/>
          </a:xfrm>
        </p:spPr>
        <p:txBody>
          <a:bodyPr>
            <a:normAutofit/>
          </a:bodyPr>
          <a:lstStyle/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ru-RU" sz="3600" dirty="0" smtClean="0">
                <a:solidFill>
                  <a:srgbClr val="00B0F0"/>
                </a:solidFill>
              </a:rPr>
              <a:t> </a:t>
            </a:r>
            <a:endParaRPr lang="ru-RU" sz="2800" dirty="0" smtClean="0">
              <a:solidFill>
                <a:srgbClr val="00B0F0"/>
              </a:solidFill>
              <a:ea typeface="Times New Roman"/>
              <a:cs typeface="Times New Roman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           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«Кукла из рогоза»</a:t>
            </a:r>
          </a:p>
          <a:p>
            <a:pPr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практикум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                                                          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                                                                                         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71538" y="142852"/>
            <a:ext cx="692948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/>
              <a:t>«</a:t>
            </a:r>
            <a:r>
              <a:rPr lang="ru-RU" sz="4000" dirty="0"/>
              <a:t>Картинная галерея им. Владислава Владимировича Тихонова</a:t>
            </a:r>
            <a:r>
              <a:rPr lang="ru-RU" sz="4000" dirty="0" smtClean="0"/>
              <a:t>»</a:t>
            </a:r>
          </a:p>
          <a:p>
            <a:pPr algn="ctr"/>
            <a:endParaRPr lang="ru-RU" sz="4000" dirty="0">
              <a:solidFill>
                <a:srgbClr val="FF0000"/>
              </a:solidFill>
            </a:endParaRPr>
          </a:p>
          <a:p>
            <a:pPr algn="ctr"/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58963"/>
            <a:ext cx="2971313" cy="39617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483" y="2172457"/>
            <a:ext cx="3363838" cy="44851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ownloads\IMG_20240118_1000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339447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ownloads\IMG_20240118_1000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772816"/>
            <a:ext cx="5088565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72810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dmin\Pictures\56b3f6c570d7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70"/>
            <a:ext cx="9136794" cy="6863018"/>
          </a:xfrm>
          <a:prstGeom prst="rect">
            <a:avLst/>
          </a:prstGeom>
          <a:noFill/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60648"/>
            <a:ext cx="3744416" cy="5040560"/>
          </a:xfrm>
        </p:spPr>
      </p:pic>
      <p:pic>
        <p:nvPicPr>
          <p:cNvPr id="6146" name="Picture 2" descr="C:\Users\user\Downloads\IMG_20240118_09595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397" y="332656"/>
            <a:ext cx="4320480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283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admin\Pictures\1474445158-3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4895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857488" y="1928802"/>
            <a:ext cx="607223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2800" dirty="0" smtClean="0"/>
          </a:p>
          <a:p>
            <a:pPr>
              <a:buFont typeface="Wingdings" pitchFamily="2" charset="2"/>
              <a:buChar char="v"/>
            </a:pPr>
            <a:endParaRPr lang="ru-RU" dirty="0" smtClean="0"/>
          </a:p>
          <a:p>
            <a:pPr lvl="0">
              <a:buFont typeface="Wingdings" pitchFamily="2" charset="2"/>
              <a:buChar char="v"/>
            </a:pPr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143125" y="274638"/>
            <a:ext cx="6543675" cy="439718"/>
          </a:xfrm>
        </p:spPr>
        <p:txBody>
          <a:bodyPr>
            <a:noAutofit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>
                <a:solidFill>
                  <a:srgbClr val="00B0F0"/>
                </a:solidFill>
              </a:rPr>
              <a:t> </a:t>
            </a:r>
            <a:endParaRPr lang="ru-RU" sz="2800" dirty="0">
              <a:solidFill>
                <a:srgbClr val="00B0F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48209" y="214290"/>
            <a:ext cx="45955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sz="4000" dirty="0"/>
              <a:t>Центральная детская библиотека</a:t>
            </a:r>
            <a:endParaRPr lang="ru-RU" sz="4000" dirty="0" smtClean="0">
              <a:solidFill>
                <a:srgbClr val="FF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Picture 6" descr="d:\Desktop\Новая папка\IMG_944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210085" y="1537729"/>
            <a:ext cx="6654533" cy="44363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1902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Pictures\56b3f6c570d7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06" y="-5018"/>
            <a:ext cx="9136794" cy="686301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ru-RU" sz="3600" dirty="0" smtClean="0">
                <a:solidFill>
                  <a:srgbClr val="00B0F0"/>
                </a:solidFill>
              </a:rPr>
              <a:t> </a:t>
            </a:r>
            <a:endParaRPr lang="ru-RU" sz="2800" dirty="0" smtClean="0">
              <a:solidFill>
                <a:srgbClr val="00B0F0"/>
              </a:solidFill>
              <a:ea typeface="Times New Roman"/>
              <a:cs typeface="Times New Roman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3575050" y="5589240"/>
            <a:ext cx="5111750" cy="720080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«Скажите, как его зовут…» - урок-игра литературного чтения к юбилею А. Толстого</a:t>
            </a:r>
          </a:p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        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                                                          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                                                                                         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385970"/>
            <a:ext cx="85725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97658"/>
            <a:ext cx="7418698" cy="5313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12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1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" name="Picture 2" descr="C:\Users\admin\Pictures\56b3f6c570d7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244" y="-5018"/>
            <a:ext cx="9136794" cy="6863018"/>
          </a:xfrm>
          <a:prstGeom prst="rect">
            <a:avLst/>
          </a:prstGeom>
          <a:noFill/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1187624" y="4365104"/>
            <a:ext cx="3008313" cy="636871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«Мы помним , мы гордимся…»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D:\Текущие дела\Конкурсы\2021-2022\Это всё о нём, о городе моём\2021-11-16\Рабиев Абдулох 1 место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47279" y="476672"/>
            <a:ext cx="3680039" cy="5205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user\Downloads\IMG-20221101-WA0014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4" y="1091343"/>
            <a:ext cx="5376597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326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admin\Pictures\1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413"/>
            <a:ext cx="9144000" cy="6868431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D:\Текущие дела\Конкурсы\2021-2022\По сказкам Чуковского\Кабанова Ольга (Рисунок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83305"/>
            <a:ext cx="4653679" cy="3290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D:\Текущие дела\Конкурсы\2021-2022\Олимпийские игры по чтению\Благих дс3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88640"/>
            <a:ext cx="3456384" cy="4879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473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Pictures\56b3f6c570d7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06" y="-5018"/>
            <a:ext cx="9136794" cy="686301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0"/>
            <a:ext cx="7143800" cy="1000108"/>
          </a:xfrm>
        </p:spPr>
        <p:txBody>
          <a:bodyPr>
            <a:normAutofit/>
          </a:bodyPr>
          <a:lstStyle/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ru-RU" sz="3600" dirty="0" smtClean="0">
                <a:solidFill>
                  <a:srgbClr val="00B0F0"/>
                </a:solidFill>
              </a:rPr>
              <a:t> </a:t>
            </a:r>
            <a:endParaRPr lang="ru-RU" sz="2800" dirty="0" smtClean="0">
              <a:solidFill>
                <a:srgbClr val="00B0F0"/>
              </a:solidFill>
              <a:ea typeface="Times New Roman"/>
              <a:cs typeface="Times New Roman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        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                                                          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                                                                                         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1000109"/>
            <a:ext cx="85725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-1362609" y="599999"/>
            <a:ext cx="62865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Родительские собрания и мастер-классы</a:t>
            </a:r>
            <a:endParaRPr kumimoji="0" lang="ru-RU" sz="2000" b="1" i="0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00" y="1424961"/>
            <a:ext cx="4842330" cy="36317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393" y="490831"/>
            <a:ext cx="3810000" cy="28575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393" y="3717032"/>
            <a:ext cx="3831771" cy="28738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Pictures\56b3f6c570d7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06" y="-5018"/>
            <a:ext cx="9136794" cy="686301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0"/>
            <a:ext cx="7143800" cy="1000108"/>
          </a:xfrm>
        </p:spPr>
        <p:txBody>
          <a:bodyPr>
            <a:normAutofit/>
          </a:bodyPr>
          <a:lstStyle/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ru-RU" sz="3600" dirty="0" smtClean="0">
                <a:solidFill>
                  <a:srgbClr val="00B0F0"/>
                </a:solidFill>
              </a:rPr>
              <a:t> </a:t>
            </a:r>
            <a:endParaRPr lang="ru-RU" sz="2800" dirty="0" smtClean="0">
              <a:solidFill>
                <a:srgbClr val="00B0F0"/>
              </a:solidFill>
              <a:ea typeface="Times New Roman"/>
              <a:cs typeface="Times New Roman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        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                                                          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                                                                                         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1000109"/>
            <a:ext cx="85725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611560" y="1030811"/>
            <a:ext cx="450059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Праздники и развлечения</a:t>
            </a:r>
            <a:endParaRPr kumimoji="0" lang="ru-RU" sz="20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800403"/>
            <a:ext cx="2643758" cy="352501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009" y="329115"/>
            <a:ext cx="4712876" cy="62838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Pictures\56b3f6c570d7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06" y="15145"/>
            <a:ext cx="9136794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0"/>
            <a:ext cx="7143800" cy="1000108"/>
          </a:xfrm>
        </p:spPr>
        <p:txBody>
          <a:bodyPr>
            <a:normAutofit/>
          </a:bodyPr>
          <a:lstStyle/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ru-RU" sz="3600" dirty="0" smtClean="0">
                <a:solidFill>
                  <a:srgbClr val="00B0F0"/>
                </a:solidFill>
              </a:rPr>
              <a:t> </a:t>
            </a:r>
            <a:endParaRPr lang="ru-RU" sz="2800" dirty="0" smtClean="0">
              <a:solidFill>
                <a:srgbClr val="00B0F0"/>
              </a:solidFill>
              <a:ea typeface="Times New Roman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214290"/>
            <a:ext cx="85725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ОГИБДД МО МВД России «Рубцовский»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764704"/>
            <a:ext cx="3514716" cy="4686289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603" y="764704"/>
            <a:ext cx="3810000" cy="28575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243" y="3853116"/>
            <a:ext cx="3868720" cy="29015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Pictures\1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413"/>
            <a:ext cx="9144000" cy="686843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121444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                 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428604"/>
            <a:ext cx="8643998" cy="1785950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7" name="Picture 1874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3" y="0"/>
            <a:ext cx="9167811" cy="5157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Pictures\56b3f6c570d7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06" y="0"/>
            <a:ext cx="9136794" cy="686301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7186634" cy="1152128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Территориальный отдел надзорной деятельности и профилактической работы № 4 – Рубцовск</a:t>
            </a:r>
            <a:endParaRPr lang="ru-RU" sz="2000" b="1" dirty="0" smtClean="0">
              <a:solidFill>
                <a:srgbClr val="00B0F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        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                                                          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                                                                                         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163257"/>
            <a:ext cx="6048672" cy="4536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Pictures\56b3f6c570d7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06" y="-5018"/>
            <a:ext cx="9136794" cy="686301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0"/>
            <a:ext cx="7143800" cy="1000108"/>
          </a:xfrm>
        </p:spPr>
        <p:txBody>
          <a:bodyPr>
            <a:normAutofit/>
          </a:bodyPr>
          <a:lstStyle/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ru-RU" sz="3600" dirty="0" smtClean="0">
                <a:solidFill>
                  <a:srgbClr val="00B0F0"/>
                </a:solidFill>
              </a:rPr>
              <a:t> </a:t>
            </a:r>
            <a:endParaRPr lang="ru-RU" sz="2800" dirty="0" smtClean="0">
              <a:solidFill>
                <a:srgbClr val="00B0F0"/>
              </a:solidFill>
              <a:ea typeface="Times New Roman"/>
              <a:cs typeface="Times New Roman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        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                                                          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                                                                                         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1000109"/>
            <a:ext cx="85725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2195736" y="308914"/>
            <a:ext cx="564360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 ветеранов АТЗ </a:t>
            </a:r>
            <a:endParaRPr lang="ru-RU" sz="20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56" y="709024"/>
            <a:ext cx="4956043" cy="371703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725" y="2852936"/>
            <a:ext cx="5072249" cy="38073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Pictures\1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413"/>
            <a:ext cx="9144000" cy="686843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121444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                 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1857364"/>
            <a:ext cx="8643998" cy="3781436"/>
          </a:xfrm>
        </p:spPr>
        <p:txBody>
          <a:bodyPr>
            <a:normAutofit fontScale="85000" lnSpcReduction="20000"/>
          </a:bodyPr>
          <a:lstStyle/>
          <a:p>
            <a:r>
              <a:rPr lang="ru-RU" sz="5800" b="1" dirty="0" smtClean="0">
                <a:solidFill>
                  <a:srgbClr val="FF0000"/>
                </a:solidFill>
              </a:rPr>
              <a:t> </a:t>
            </a:r>
            <a:endParaRPr lang="ru-RU" sz="5800" dirty="0" smtClean="0">
              <a:solidFill>
                <a:srgbClr val="FF0000"/>
              </a:solidFill>
            </a:endParaRPr>
          </a:p>
          <a:p>
            <a:endParaRPr lang="ru-RU" dirty="0" smtClean="0"/>
          </a:p>
          <a:p>
            <a:r>
              <a:rPr lang="ru-RU" dirty="0" smtClean="0"/>
              <a:t>                                                                                                   </a:t>
            </a:r>
          </a:p>
          <a:p>
            <a:endParaRPr lang="ru-RU" dirty="0" smtClean="0"/>
          </a:p>
          <a:p>
            <a:r>
              <a:rPr lang="ru-RU" dirty="0" smtClean="0"/>
              <a:t>                                                                              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</a:p>
          <a:p>
            <a:pPr>
              <a:spcBef>
                <a:spcPts val="0"/>
              </a:spcBef>
            </a:pPr>
            <a:endParaRPr lang="ru-RU" dirty="0" smtClean="0"/>
          </a:p>
          <a:p>
            <a:endParaRPr lang="ru-RU" dirty="0" smtClean="0"/>
          </a:p>
          <a:p>
            <a:r>
              <a:rPr lang="ru-RU" dirty="0" smtClean="0">
                <a:solidFill>
                  <a:srgbClr val="0070C0"/>
                </a:solidFill>
              </a:rPr>
              <a:t>          </a:t>
            </a: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428728" y="1142984"/>
            <a:ext cx="785818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500" b="1" i="1" dirty="0" smtClean="0">
                <a:solidFill>
                  <a:srgbClr val="FF0000"/>
                </a:solidFill>
              </a:rPr>
              <a:t> 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8" y="1266022"/>
            <a:ext cx="4311942" cy="32339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661" y="1266022"/>
            <a:ext cx="4311943" cy="32339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Pictures\1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0431"/>
            <a:ext cx="9144000" cy="686843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121444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                 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1857364"/>
            <a:ext cx="8643998" cy="3781436"/>
          </a:xfrm>
        </p:spPr>
        <p:txBody>
          <a:bodyPr>
            <a:normAutofit fontScale="85000" lnSpcReduction="20000"/>
          </a:bodyPr>
          <a:lstStyle/>
          <a:p>
            <a:r>
              <a:rPr lang="ru-RU" sz="5800" b="1" dirty="0" smtClean="0">
                <a:solidFill>
                  <a:srgbClr val="FF0000"/>
                </a:solidFill>
              </a:rPr>
              <a:t> </a:t>
            </a:r>
            <a:endParaRPr lang="ru-RU" sz="5800" dirty="0" smtClean="0">
              <a:solidFill>
                <a:srgbClr val="FF0000"/>
              </a:solidFill>
            </a:endParaRPr>
          </a:p>
          <a:p>
            <a:endParaRPr lang="ru-RU" dirty="0" smtClean="0"/>
          </a:p>
          <a:p>
            <a:r>
              <a:rPr lang="ru-RU" dirty="0" smtClean="0"/>
              <a:t>                                                                                                   </a:t>
            </a:r>
          </a:p>
          <a:p>
            <a:endParaRPr lang="ru-RU" dirty="0" smtClean="0"/>
          </a:p>
          <a:p>
            <a:r>
              <a:rPr lang="ru-RU" dirty="0" smtClean="0"/>
              <a:t>                                                                              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</a:p>
          <a:p>
            <a:pPr>
              <a:spcBef>
                <a:spcPts val="0"/>
              </a:spcBef>
            </a:pPr>
            <a:endParaRPr lang="ru-RU" dirty="0" smtClean="0"/>
          </a:p>
          <a:p>
            <a:endParaRPr lang="ru-RU" dirty="0" smtClean="0"/>
          </a:p>
          <a:p>
            <a:r>
              <a:rPr lang="ru-RU" dirty="0" smtClean="0">
                <a:solidFill>
                  <a:srgbClr val="0070C0"/>
                </a:solidFill>
              </a:rPr>
              <a:t>          </a:t>
            </a: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428728" y="1857364"/>
            <a:ext cx="6215106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500" b="1" i="1" dirty="0" smtClean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76" y="1196752"/>
            <a:ext cx="3810000" cy="324036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196752"/>
            <a:ext cx="4379310" cy="3240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Pictures\1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413"/>
            <a:ext cx="9144000" cy="686843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121444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                 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1857364"/>
            <a:ext cx="8643998" cy="3781436"/>
          </a:xfrm>
        </p:spPr>
        <p:txBody>
          <a:bodyPr>
            <a:normAutofit fontScale="85000" lnSpcReduction="20000"/>
          </a:bodyPr>
          <a:lstStyle/>
          <a:p>
            <a:r>
              <a:rPr lang="ru-RU" sz="5800" b="1" dirty="0" smtClean="0">
                <a:solidFill>
                  <a:srgbClr val="FF0000"/>
                </a:solidFill>
              </a:rPr>
              <a:t> </a:t>
            </a:r>
            <a:endParaRPr lang="ru-RU" sz="5800" dirty="0" smtClean="0">
              <a:solidFill>
                <a:srgbClr val="FF0000"/>
              </a:solidFill>
            </a:endParaRPr>
          </a:p>
          <a:p>
            <a:endParaRPr lang="ru-RU" dirty="0" smtClean="0"/>
          </a:p>
          <a:p>
            <a:r>
              <a:rPr lang="ru-RU" dirty="0" smtClean="0"/>
              <a:t>                                                                                                   </a:t>
            </a:r>
          </a:p>
          <a:p>
            <a:endParaRPr lang="ru-RU" dirty="0" smtClean="0"/>
          </a:p>
          <a:p>
            <a:r>
              <a:rPr lang="ru-RU" dirty="0" smtClean="0"/>
              <a:t>                                                                              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</a:p>
          <a:p>
            <a:pPr>
              <a:spcBef>
                <a:spcPts val="0"/>
              </a:spcBef>
            </a:pPr>
            <a:endParaRPr lang="ru-RU" dirty="0" smtClean="0"/>
          </a:p>
          <a:p>
            <a:endParaRPr lang="ru-RU" dirty="0" smtClean="0"/>
          </a:p>
          <a:p>
            <a:r>
              <a:rPr lang="ru-RU" dirty="0" smtClean="0">
                <a:solidFill>
                  <a:srgbClr val="0070C0"/>
                </a:solidFill>
              </a:rPr>
              <a:t>          </a:t>
            </a:r>
          </a:p>
          <a:p>
            <a:endParaRPr lang="ru-RU" dirty="0"/>
          </a:p>
        </p:txBody>
      </p:sp>
      <p:pic>
        <p:nvPicPr>
          <p:cNvPr id="1027" name="Picture 3" descr="C:\Users\admin\Pictures\14381012.82dtm9dcd9.W2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2643206" cy="300039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428728" y="1142984"/>
            <a:ext cx="7858180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500" b="1" i="1" dirty="0" smtClean="0">
                <a:solidFill>
                  <a:srgbClr val="FF0000"/>
                </a:solidFill>
              </a:rPr>
              <a:t> Спасибо за 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pSp>
        <p:nvGrpSpPr>
          <p:cNvPr id="26" name="Group 17965"/>
          <p:cNvGrpSpPr>
            <a:grpSpLocks/>
          </p:cNvGrpSpPr>
          <p:nvPr/>
        </p:nvGrpSpPr>
        <p:grpSpPr bwMode="auto">
          <a:xfrm>
            <a:off x="0" y="0"/>
            <a:ext cx="9121377" cy="6858000"/>
            <a:chOff x="0" y="0"/>
            <a:chExt cx="12191998" cy="6858000"/>
          </a:xfrm>
        </p:grpSpPr>
        <p:pic>
          <p:nvPicPr>
            <p:cNvPr id="27" name="Picture 1875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88952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317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096" y="1408176"/>
              <a:ext cx="5715762" cy="5371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330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45096" y="1712976"/>
              <a:ext cx="4271011" cy="3155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339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06968" y="259080"/>
              <a:ext cx="1747266" cy="9608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5" name="Объект 24"/>
          <p:cNvSpPr>
            <a:spLocks noGrp="1"/>
          </p:cNvSpPr>
          <p:nvPr>
            <p:ph sz="half" idx="2"/>
          </p:nvPr>
        </p:nvSpPr>
        <p:spPr>
          <a:xfrm>
            <a:off x="543572" y="1484784"/>
            <a:ext cx="4038600" cy="4525963"/>
          </a:xfrm>
        </p:spPr>
        <p:txBody>
          <a:bodyPr>
            <a:normAutofit fontScale="40000" lnSpcReduction="20000"/>
          </a:bodyPr>
          <a:lstStyle/>
          <a:p>
            <a:pPr marL="0" indent="0" algn="ctr">
              <a:buNone/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 29.3.7. ФОП ДО …</a:t>
            </a:r>
          </a:p>
          <a:p>
            <a:pPr lvl="0" fontAlgn="base"/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Реализацию воспитательного потенциала </a:t>
            </a:r>
            <a:r>
              <a:rPr lang="ru-RU" sz="3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социального партнерства предусматривает 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(указываются конкретные позиции, имеющиеся в ДОО или запланированные):</a:t>
            </a:r>
          </a:p>
          <a:p>
            <a:pPr lvl="0" fontAlgn="base"/>
            <a:r>
              <a:rPr lang="ru-RU" sz="3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представителей организаций-партнеров в проведении отдельных мероприятий 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(дни открытых дверей, государственные и региональные, праздники, торжественные мероприятия и тому подобное);</a:t>
            </a:r>
          </a:p>
          <a:p>
            <a:pPr lvl="0" fontAlgn="base"/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</a:t>
            </a:r>
            <a:r>
              <a:rPr lang="ru-RU" sz="3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представителей </a:t>
            </a:r>
            <a:r>
              <a:rPr lang="ru-RU" sz="3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организаций-партнеров 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проведении занятий в рамках </a:t>
            </a:r>
            <a:r>
              <a:rPr lang="ru-RU" sz="3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дополнительного образования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 fontAlgn="base"/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на базе организаций-партнеров различных мероприятий, событий и акций воспитательной направленности;</a:t>
            </a:r>
          </a:p>
          <a:p>
            <a:pPr lvl="0" fontAlgn="base"/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различных проектов воспитательной направленности, совместно разрабатываемых детьми, родителями и педагогами с организациями-партнерами.</a:t>
            </a:r>
            <a:endParaRPr lang="ru-RU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6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899592" y="259080"/>
            <a:ext cx="28803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ФОП ДО</a:t>
            </a:r>
            <a:endParaRPr lang="ru-RU" sz="3600" b="1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Объект 30"/>
          <p:cNvSpPr>
            <a:spLocks noGrp="1"/>
          </p:cNvSpPr>
          <p:nvPr>
            <p:ph sz="half" idx="1"/>
          </p:nvPr>
        </p:nvSpPr>
        <p:spPr>
          <a:xfrm>
            <a:off x="457200" y="1219976"/>
            <a:ext cx="4402832" cy="5161352"/>
          </a:xfrm>
        </p:spPr>
        <p:txBody>
          <a:bodyPr>
            <a:normAutofit fontScale="40000" lnSpcReduction="20000"/>
          </a:bodyPr>
          <a:lstStyle/>
          <a:p>
            <a:endParaRPr lang="ru-RU" dirty="0"/>
          </a:p>
        </p:txBody>
      </p:sp>
      <p:sp>
        <p:nvSpPr>
          <p:cNvPr id="2048" name="Прямоугольник 2047"/>
          <p:cNvSpPr/>
          <p:nvPr/>
        </p:nvSpPr>
        <p:spPr>
          <a:xfrm>
            <a:off x="5148064" y="2032909"/>
            <a:ext cx="3467649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принципы содействия и сотрудничества детей и взрослых в процессе развития детей и их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взаимодействия с людьми, культурой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окружающим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миром;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приобщения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к социокультурным нормам, традициям семьи, общества и государства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ФГОС решает задачи формирования общей культуры воспитанников;</a:t>
            </a:r>
          </a:p>
          <a:p>
            <a:pPr algn="ctr"/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Взаимодействия педагогических объединений с общественными</a:t>
            </a:r>
            <a:endParaRPr 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63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756" y="-36763"/>
            <a:ext cx="9179755" cy="6897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41" y="-7938"/>
            <a:ext cx="9144000" cy="686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3874442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Инструмент, с помощью                                                                                       Призвано формировать внешнюю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которого представители                                                                                           среду для деятельности ДОО;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различных субъектов,                                                                                              создавать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имидж учреждения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имеющих специфические                                                                                        развивать внутренний потенциал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интересы, организуют                              Дополнительный импульс                 педагогов, детей и родителей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совместную деятельность                    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духовного развития и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обогащения личности </a:t>
            </a:r>
            <a:b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Сотрудничество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социумом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помогает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только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адаптироваться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ребенку в окружающей среде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расширить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его представление о мире вне стен дома и детского сада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дает возможность для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исследовательской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детьми, развития его чувств, потребностей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детского сада очень важно привлекать к процессу воспитания дополнительные образовательные ресурсы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620688"/>
            <a:ext cx="8640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Современное дошкольное образовательное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 не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успешно реализовывать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свою деятельность и развиваться без широкого сотрудничества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социумом на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уровне социального партнерства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1582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Pictures\56b3f6c570d7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06" y="0"/>
            <a:ext cx="9136794" cy="686301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ru-RU" sz="3600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14488"/>
            <a:ext cx="8543956" cy="58579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                   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                                                          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                                                                                         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1357298"/>
            <a:ext cx="85011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20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1714489"/>
            <a:ext cx="835824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dirty="0"/>
          </a:p>
          <a:p>
            <a:pPr lvl="0"/>
            <a:endParaRPr lang="ru-RU" sz="28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635942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endParaRPr lang="ru-RU" dirty="0"/>
          </a:p>
        </p:txBody>
      </p:sp>
      <p:pic>
        <p:nvPicPr>
          <p:cNvPr id="4098" name="Picture 1875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63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Pictures\1474445158-37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4895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857488" y="1928802"/>
            <a:ext cx="607223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2800" dirty="0" smtClean="0"/>
          </a:p>
          <a:p>
            <a:pPr>
              <a:buFont typeface="Wingdings" pitchFamily="2" charset="2"/>
              <a:buChar char="v"/>
            </a:pPr>
            <a:endParaRPr lang="ru-RU" dirty="0" smtClean="0"/>
          </a:p>
          <a:p>
            <a:pPr lvl="0">
              <a:buFont typeface="Wingdings" pitchFamily="2" charset="2"/>
              <a:buChar char="v"/>
            </a:pPr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143125" y="0"/>
            <a:ext cx="6543675" cy="714356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</a:rPr>
              <a:t>Цель: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14546" y="714356"/>
            <a:ext cx="6929454" cy="670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системы партнерства ДОУ с социальными институтами для обеспечения благоприятных условий всестороннего развития детей дошкольного возраста, их способностей и творческого потенциала.</a:t>
            </a: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Задачи: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1.Разработать стратегию и тактику организации взаимодействия с социально значимыми партнёрами.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2.Создать условия позитивного изменения ДОУ  в соответствии с требованиями ФОП, ФГОС ДО и общественными ожиданиями.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3.Установить партнёрские отношения с сообществом для поддержания благоприятного (как для ДОУ, так и сообщества) общественного окружения.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4.Развивать у всех участников образовательного процесса коммуникативные способности, доброжелательность к окружающим, готовность к сотрудничеству и самореализации.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5.Стимулировать развитие активной гражданской позиции сопричастности к судьбе ДОУ.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6.Формировать положительный имидж ДОУ в местном социуме.</a:t>
            </a:r>
          </a:p>
          <a:p>
            <a:endParaRPr lang="ru-RU" sz="3200" b="1" dirty="0" smtClean="0">
              <a:solidFill>
                <a:srgbClr val="0070C0"/>
              </a:solidFill>
            </a:endParaRPr>
          </a:p>
          <a:p>
            <a:endParaRPr lang="ru-RU" sz="32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admin\Pictures\1474445158-37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48955"/>
          </a:xfrm>
          <a:prstGeom prst="rect">
            <a:avLst/>
          </a:prstGeom>
          <a:noFill/>
        </p:spPr>
      </p:pic>
      <p:pic>
        <p:nvPicPr>
          <p:cNvPr id="5122" name="Picture 2" descr="D:\медик\фото работа\P101007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6632"/>
            <a:ext cx="4456460" cy="3342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медик\фото работа\P1010073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426770"/>
            <a:ext cx="4268292" cy="3201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234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Pictures\56b3f6c570d7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06" y="0"/>
            <a:ext cx="9136794" cy="686301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43259" cy="1162050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«Гимназия №3»</a:t>
            </a:r>
            <a:endParaRPr lang="ru-RU" sz="40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        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                                                          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                                                                                         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9552" y="1628800"/>
            <a:ext cx="2592288" cy="3434060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Семинар-практикум на базе  ДОУ «Преемственность между ДОУ и школой – основа сотрудничества и партнерства в подготовке бедующих первоклассников».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505" y="1556792"/>
            <a:ext cx="5568619" cy="41764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Pictures\56b3f6c570d7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4544" y="0"/>
            <a:ext cx="9136794" cy="686301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Совещание в рамках взаимодействия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гимназии  с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ДОУ «Успешность адаптации первоклассника»</a:t>
            </a:r>
            <a:endParaRPr lang="ru-RU" sz="16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        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Спектакль «Новогоднее </a:t>
            </a:r>
          </a:p>
          <a:p>
            <a:pPr>
              <a:buNone/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необыкновенное чудо» 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                                                                                         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9" y="908720"/>
            <a:ext cx="5984322" cy="336224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556792"/>
            <a:ext cx="3867894" cy="5157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1193</TotalTime>
  <Words>490</Words>
  <Application>Microsoft Office PowerPoint</Application>
  <PresentationFormat>Экран (4:3)</PresentationFormat>
  <Paragraphs>209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                МУНИЦИПАЛЬНОЕ БЮДЖЕТНОЕ ДОШКОЛЬНОЕ ОБРАЗОВАТЕЛЬНОЕ УЧРЕЖДЕНИЕ «ДЕТСКИЙ САД № 36 «КОЛОКОЛЬЧИК» г. Рубцовска Алтайского края 658213,  г.Рубцовск, пр.Ленина, 37 тел. 9-90-70, e-mail: ds.kolokol4ik@yandex.ru сайт: ds36.educrub.ru </vt:lpstr>
      <vt:lpstr>                 </vt:lpstr>
      <vt:lpstr>      </vt:lpstr>
      <vt:lpstr>         Инструмент, с помощью                                                                                       Призвано формировать внешнюю которого представители                                                                                           среду для деятельности ДОО; различных субъектов,                                                                                              создавать имидж учреждения; имеющих специфические                                                                                        развивать внутренний потенциал интересы, организуют                              Дополнительный импульс                 педагогов, детей и родителей совместную деятельность                     для духовного развития и                                                                      обогащения личности    Сотрудничество с социумом помогает не только адаптироваться ребенку в окружающей среде, но и расширить его представление о мире вне стен дома и детского сада, дает возможность для организации исследовательской работы с детьми, развития его чувств, потребностей.  Для детского сада очень важно привлекать к процессу воспитания дополнительные образовательные ресурсы  </vt:lpstr>
      <vt:lpstr>Презентация PowerPoint</vt:lpstr>
      <vt:lpstr>Цель:</vt:lpstr>
      <vt:lpstr>Презентация PowerPoint</vt:lpstr>
      <vt:lpstr>МБОУ «Гимназия №3»</vt:lpstr>
      <vt:lpstr>Совещание в рамках взаимодействия гимназии  с  ДОУ «Успешность адаптации первоклассника»</vt:lpstr>
      <vt:lpstr> </vt:lpstr>
      <vt:lpstr>Презентация PowerPoint</vt:lpstr>
      <vt:lpstr>Презентация PowerPoint</vt:lpstr>
      <vt:lpstr>  </vt:lpstr>
      <vt:lpstr> </vt:lpstr>
      <vt:lpstr>«Мы помним , мы гордимся…»</vt:lpstr>
      <vt:lpstr>Презентация PowerPoint</vt:lpstr>
      <vt:lpstr> </vt:lpstr>
      <vt:lpstr> </vt:lpstr>
      <vt:lpstr> </vt:lpstr>
      <vt:lpstr>Территориальный отдел надзорной деятельности и профилактической работы № 4 – Рубцовск</vt:lpstr>
      <vt:lpstr> </vt:lpstr>
      <vt:lpstr>                 </vt:lpstr>
      <vt:lpstr>                 </vt:lpstr>
      <vt:lpstr>            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Боковской детский сад «Колокольчик»</dc:title>
  <dc:creator>admin</dc:creator>
  <cp:lastModifiedBy>user</cp:lastModifiedBy>
  <cp:revision>108</cp:revision>
  <dcterms:created xsi:type="dcterms:W3CDTF">2016-11-16T13:19:02Z</dcterms:created>
  <dcterms:modified xsi:type="dcterms:W3CDTF">2024-01-18T04:50:14Z</dcterms:modified>
</cp:coreProperties>
</file>