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70" r:id="rId10"/>
    <p:sldId id="271" r:id="rId11"/>
    <p:sldId id="265" r:id="rId12"/>
    <p:sldId id="272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34888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«Реализация регионального компонента в образовательном процессе ДОУ»</a:t>
            </a:r>
            <a:endParaRPr lang="ru-RU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01008"/>
            <a:ext cx="3865693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434624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142.JPG"/>
          <p:cNvPicPr>
            <a:picLocks noChangeAspect="1"/>
          </p:cNvPicPr>
          <p:nvPr/>
        </p:nvPicPr>
        <p:blipFill>
          <a:blip r:embed="rId4" cstate="print"/>
          <a:srcRect l="2751" t="29919" r="9051"/>
          <a:stretch>
            <a:fillRect/>
          </a:stretch>
        </p:blipFill>
        <p:spPr>
          <a:xfrm>
            <a:off x="323528" y="188640"/>
            <a:ext cx="3816424" cy="202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5" cstate="print"/>
          <a:srcRect l="10626"/>
          <a:stretch>
            <a:fillRect/>
          </a:stretch>
        </p:blipFill>
        <p:spPr>
          <a:xfrm>
            <a:off x="4716016" y="0"/>
            <a:ext cx="35467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 descr="CIMG66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4221088"/>
            <a:ext cx="2784309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1" name="Рисунок 29" descr="сканирование0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717032"/>
            <a:ext cx="2257425" cy="287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20150421_001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52120" y="1052736"/>
            <a:ext cx="325887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_0709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251520" y="1052736"/>
            <a:ext cx="524812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SC_06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21088"/>
            <a:ext cx="3067541" cy="2417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75656" y="404664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атриотические праздники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77072"/>
            <a:ext cx="3456384" cy="233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52886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r1.nubex.ru/s4171-bf6/e02d0b2e8f_fit-in~1280x800~filters:no_upscale()__f3323_49.jpg"/>
          <p:cNvPicPr>
            <a:picLocks noChangeAspect="1" noChangeArrowheads="1"/>
          </p:cNvPicPr>
          <p:nvPr/>
        </p:nvPicPr>
        <p:blipFill>
          <a:blip r:embed="rId4" cstate="print"/>
          <a:srcRect b="17923"/>
          <a:stretch>
            <a:fillRect/>
          </a:stretch>
        </p:blipFill>
        <p:spPr bwMode="auto">
          <a:xfrm>
            <a:off x="467543" y="1412776"/>
            <a:ext cx="3861429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Семейный клуб  «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ерегиня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340768"/>
            <a:ext cx="40396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260648"/>
            <a:ext cx="673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развивающей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предметно-пространственной среды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013176"/>
            <a:ext cx="2592288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07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395536" y="188640"/>
            <a:ext cx="2088232" cy="269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_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268760"/>
            <a:ext cx="2699792" cy="179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4c558db-02a1-4c58-86eb-ec591fad5d8e.jpg"/>
          <p:cNvPicPr>
            <a:picLocks noChangeAspect="1"/>
          </p:cNvPicPr>
          <p:nvPr/>
        </p:nvPicPr>
        <p:blipFill>
          <a:blip r:embed="rId5" cstate="print"/>
          <a:srcRect l="2401" t="18500" r="15000" b="9051"/>
          <a:stretch>
            <a:fillRect/>
          </a:stretch>
        </p:blipFill>
        <p:spPr>
          <a:xfrm>
            <a:off x="6156176" y="1196752"/>
            <a:ext cx="2399223" cy="2805871"/>
          </a:xfrm>
          <a:prstGeom prst="rect">
            <a:avLst/>
          </a:prstGeom>
        </p:spPr>
      </p:pic>
      <p:pic>
        <p:nvPicPr>
          <p:cNvPr id="11" name="Рисунок 10" descr="DSC_0722.JPG"/>
          <p:cNvPicPr>
            <a:picLocks noChangeAspect="1"/>
          </p:cNvPicPr>
          <p:nvPr/>
        </p:nvPicPr>
        <p:blipFill>
          <a:blip r:embed="rId6" cstate="print"/>
          <a:srcRect r="10626"/>
          <a:stretch>
            <a:fillRect/>
          </a:stretch>
        </p:blipFill>
        <p:spPr>
          <a:xfrm>
            <a:off x="3203848" y="3501008"/>
            <a:ext cx="2808312" cy="209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_0565.JPG"/>
          <p:cNvPicPr>
            <a:picLocks noChangeAspect="1"/>
          </p:cNvPicPr>
          <p:nvPr/>
        </p:nvPicPr>
        <p:blipFill>
          <a:blip r:embed="rId7" cstate="print"/>
          <a:srcRect l="17713" t="16925" r="19288" b="3932"/>
          <a:stretch>
            <a:fillRect/>
          </a:stretch>
        </p:blipFill>
        <p:spPr>
          <a:xfrm>
            <a:off x="6084168" y="4365104"/>
            <a:ext cx="249341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1" descr="SDC128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068960"/>
            <a:ext cx="2630188" cy="17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73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NV30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05064"/>
            <a:ext cx="3168352" cy="229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177.JPG"/>
          <p:cNvPicPr>
            <a:picLocks noChangeAspect="1"/>
          </p:cNvPicPr>
          <p:nvPr/>
        </p:nvPicPr>
        <p:blipFill>
          <a:blip r:embed="rId3" cstate="print"/>
          <a:srcRect t="10960"/>
          <a:stretch>
            <a:fillRect/>
          </a:stretch>
        </p:blipFill>
        <p:spPr>
          <a:xfrm>
            <a:off x="251520" y="3573016"/>
            <a:ext cx="2160240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142.JPG"/>
          <p:cNvPicPr>
            <a:picLocks noChangeAspect="1"/>
          </p:cNvPicPr>
          <p:nvPr/>
        </p:nvPicPr>
        <p:blipFill>
          <a:blip r:embed="rId4" cstate="print"/>
          <a:srcRect b="19550"/>
          <a:stretch>
            <a:fillRect/>
          </a:stretch>
        </p:blipFill>
        <p:spPr>
          <a:xfrm>
            <a:off x="6444208" y="3429000"/>
            <a:ext cx="2232248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620688"/>
            <a:ext cx="8712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должны не просто уверенно развиваться, но и сохранить свою национальную и духовную идентичность, не растерять себя как нация.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и оставаться Россией».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В. Путин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Федеральной образовательной программой утвержденной приказом Министерства просвещения Российской Федерации от 25.11.2022 № 1028 и введенной в действие с 01.09.2023г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Программы 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ФОП ДО п. 14.1 ФОП ДО является: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 нравственных ценностей российского народа, исторических и национально-культурных традиций</a:t>
            </a:r>
            <a:r>
              <a:rPr lang="ru-RU" sz="2000" b="1" i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024011811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2955859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347864" y="440958"/>
            <a:ext cx="540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 нашего дошкольного образовательного учреждения по реализации регионального компонента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условия для становления у дошкольников основ национального самосознания, раскрытия их творческого, интеллектуального потенциала через открытие и освоения ценностей традиционной культуры русских переселенцев Алтайского края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2088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реализации регионального </a:t>
            </a:r>
            <a:r>
              <a:rPr lang="ru-RU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компонента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Пробуждать устойчивый интерес к познанию родного края, перерастающий в потребность бережного отношения к его историческому и культурному наследию в условиях ретроспективной среды традиционной культуры Алтая.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активному освоению ребенком культуры родного народа посредством создания комплекса условий, определяющих пространство его взаимодействия с миром на основе учета возрастных особенностей, развивающихся личностных ценностей, свободы выбора сферы интересов.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ребенка к проявлению инициативы и самостоятельности в различных видах деятельности в соответствии с ФГОС ДО.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становлению у дошкольников эмоционально-ценностного эстетического отношения к семье, дому, родному краю средствами музейной педагогики, развитию способностей и творческого потенциала каждого ребенка как субъекта отношений с самим собой, другими детьми, взрослыми и миром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03848" y="692696"/>
            <a:ext cx="56886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регионального компонента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одного из средств социализации дошкольников предполагает следующее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Ознакомление дошкольников с родным краем в ходе реализации образовательной программы ДОУ.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Введение регионального компонента с учётом принципа постепенного перехода от более близкого ребёнку, личностно значимого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(дом, семья)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 менее близкому – культурно-историческим фактам.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в приобщении детей к истории, культуре, природе родного города, когда дети сами выбирают деятельность, в которой они хотели бы участвовать, чтобы отразить свои чувства и представления об увиденном и услышанном.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Взаимодействие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5.Профессиональное совершенствование всех участников образовательного процесса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воспитателей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узких специалистов)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Обобщение опыта педагогической деятельности, изучение эффективности инновационной деятельности и ее результатов по основным направлениям работы с детьми, педагогами, родителями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IMG7872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251520" y="620688"/>
            <a:ext cx="279804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NV39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2808312" cy="2006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645024"/>
            <a:ext cx="7679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условия реализации регионального компонента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4365104"/>
            <a:ext cx="75243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предметно-развивающей среды в ДОУ;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-Подготовка педагогического коллектива к реализации регионального компонента дошкольного образования;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-Организация эффективного взаимодействия дошкольного образовательного учреждения и социума;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-Интеграция регионального компонента в образовательную деятельность;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-Организация эффективного взаимодействия дошкольного образовательного учреждения и семьи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Основные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акторы формирования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детей основ культурно-исторического наследия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560" y="1484784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использование программ и технологий по краеведению;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комплексное сочетание различных видов деятельности ребенка;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создание условий для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каждого ребенка с учетом накопленного им опыта, особенно познавательной, эмоциональной сферы;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учет специфики организации и построения педагогического процесса;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форм и методов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направленных на развитие эмоций и чувств.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3645024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 данному направлению охватывает все возрастные группы. В нашем детском саду знакомить с народными традициями  мы начинаем с раннего возраста.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раннего возраста (2-3года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)-«Гуленьки»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Младшая группа (3-4 года)-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«Человек и природа»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группа(4-5 лет)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«Человек и семья».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 (5-6 лет)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«Моя малая Родина».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Подготовительная к школе группа ( 6-7 лет).-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«Моя Родина-Россия».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омашний\Desktop\презентация\DSC_0181.JPG"/>
          <p:cNvPicPr>
            <a:picLocks noChangeAspect="1" noChangeArrowheads="1"/>
          </p:cNvPicPr>
          <p:nvPr/>
        </p:nvPicPr>
        <p:blipFill>
          <a:blip r:embed="rId2" cstate="print"/>
          <a:srcRect t="27251" b="10000"/>
          <a:stretch>
            <a:fillRect/>
          </a:stretch>
        </p:blipFill>
        <p:spPr bwMode="auto">
          <a:xfrm>
            <a:off x="539552" y="332656"/>
            <a:ext cx="2952328" cy="317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76672"/>
            <a:ext cx="408819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раннего возраста положительных эмоций, интереса к окружающему миру через русский народный фольклор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Домашний\Desktop\презентация\DSC_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0162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2088232" cy="313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21328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 приобщению детей раннего возраста к русскому народному фольклору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проходит по двум направлениям: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организованной образовательной деятельности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режимных моментах.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293096"/>
            <a:ext cx="3278738" cy="226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5638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Фольклорная студия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«Былинка»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93eea9daac_960x550__f874_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836712"/>
            <a:ext cx="4892776" cy="2803153"/>
          </a:xfrm>
          <a:prstGeom prst="rect">
            <a:avLst/>
          </a:prstGeom>
        </p:spPr>
      </p:pic>
      <p:pic>
        <p:nvPicPr>
          <p:cNvPr id="5" name="Рисунок 4" descr="54c3cc7374_960x550__f801_b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2111" b="17315"/>
          <a:stretch>
            <a:fillRect/>
          </a:stretch>
        </p:blipFill>
        <p:spPr>
          <a:xfrm>
            <a:off x="1115616" y="3717032"/>
            <a:ext cx="6912768" cy="3036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512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праздники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 t="2682" r="2143" b="3434"/>
          <a:stretch>
            <a:fillRect/>
          </a:stretch>
        </p:blipFill>
        <p:spPr bwMode="auto">
          <a:xfrm>
            <a:off x="5004048" y="3933056"/>
            <a:ext cx="36724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сканирование0003"/>
          <p:cNvPicPr>
            <a:picLocks noChangeAspect="1" noChangeArrowheads="1"/>
          </p:cNvPicPr>
          <p:nvPr/>
        </p:nvPicPr>
        <p:blipFill>
          <a:blip r:embed="rId3" cstate="print"/>
          <a:srcRect l="932" b="9033"/>
          <a:stretch>
            <a:fillRect/>
          </a:stretch>
        </p:blipFill>
        <p:spPr bwMode="auto">
          <a:xfrm>
            <a:off x="4932040" y="1124744"/>
            <a:ext cx="3671888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_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600400" cy="236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52.JPG"/>
          <p:cNvPicPr>
            <a:picLocks noChangeAspect="1"/>
          </p:cNvPicPr>
          <p:nvPr/>
        </p:nvPicPr>
        <p:blipFill>
          <a:blip r:embed="rId5" cstate="print"/>
          <a:srcRect l="7476" r="4326"/>
          <a:stretch>
            <a:fillRect/>
          </a:stretch>
        </p:blipFill>
        <p:spPr>
          <a:xfrm>
            <a:off x="611560" y="1052736"/>
            <a:ext cx="3522130" cy="266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20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383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Народные праздники 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Щелкунчик</dc:creator>
  <cp:lastModifiedBy>Щелкунчик</cp:lastModifiedBy>
  <cp:revision>10</cp:revision>
  <dcterms:created xsi:type="dcterms:W3CDTF">2024-01-18T03:57:04Z</dcterms:created>
  <dcterms:modified xsi:type="dcterms:W3CDTF">2024-01-18T05:35:47Z</dcterms:modified>
</cp:coreProperties>
</file>