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81" r:id="rId3"/>
    <p:sldId id="278" r:id="rId4"/>
    <p:sldId id="280" r:id="rId5"/>
    <p:sldId id="279" r:id="rId6"/>
    <p:sldId id="257" r:id="rId7"/>
    <p:sldId id="275" r:id="rId8"/>
    <p:sldId id="276" r:id="rId9"/>
    <p:sldId id="263" r:id="rId10"/>
    <p:sldId id="262" r:id="rId11"/>
    <p:sldId id="266" r:id="rId12"/>
    <p:sldId id="265" r:id="rId13"/>
    <p:sldId id="267" r:id="rId14"/>
    <p:sldId id="268" r:id="rId15"/>
    <p:sldId id="269" r:id="rId16"/>
    <p:sldId id="270" r:id="rId17"/>
    <p:sldId id="271" r:id="rId18"/>
    <p:sldId id="272" r:id="rId19"/>
    <p:sldId id="273" r:id="rId20"/>
    <p:sldId id="282"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588"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fld id="{88D379C0-6A64-4F50-9503-9D55BE4A0C56}" type="datetimeFigureOut">
              <a:rPr lang="ru-RU"/>
              <a:pPr/>
              <a:t>21.05.2018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EDA1975-E45C-45BA-B7F7-5D1F0EB20F3C}"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D244B8FF-2125-4841-8B2A-A2A26AF08E53}" type="datetimeFigureOut">
              <a:rPr lang="ru-RU"/>
              <a:pPr/>
              <a:t>21.05.2018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E4833EA-F57F-457F-90BA-2AE4B2FE545D}"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BF04CA53-09C1-407C-8488-0F0BBCE4A77E}" type="datetimeFigureOut">
              <a:rPr lang="ru-RU"/>
              <a:pPr/>
              <a:t>21.05.2018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61EF5D5-8DD2-4883-BAA0-F5B45B7CEA3C}"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16DB21F5-C624-4991-87B6-53DBF71C66DD}" type="datetimeFigureOut">
              <a:rPr lang="ru-RU"/>
              <a:pPr/>
              <a:t>21.05.2018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54B8B89-E1F8-4D43-9F3F-D862C62FF813}"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fld id="{893EA6B1-8954-4AE9-9A25-F4B459AAD99D}" type="datetimeFigureOut">
              <a:rPr lang="ru-RU"/>
              <a:pPr/>
              <a:t>21.05.2018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A8675A6-BFEB-4A3E-8C5D-FE4A4CAD0FCB}"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fld id="{CCBCB56B-39C4-4877-A8CF-3D256462AF6D}" type="datetimeFigureOut">
              <a:rPr lang="ru-RU"/>
              <a:pPr/>
              <a:t>21.05.2018</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0B4A877-295A-4658-9F31-07EDE9807F5B}"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fld id="{3DD720CD-F9AB-4846-AF05-3CBCEB450783}" type="datetimeFigureOut">
              <a:rPr lang="ru-RU"/>
              <a:pPr/>
              <a:t>21.05.2018</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552624B-5180-4C6E-843D-97D7983A60B8}"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fld id="{BADECBFF-F558-48B5-9A99-9506A2960C77}" type="datetimeFigureOut">
              <a:rPr lang="ru-RU"/>
              <a:pPr/>
              <a:t>21.05.2018</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3FE6D34B-1B36-4C45-B59B-8558255DD6B3}"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46108B25-D227-401A-88B0-9EF4A97EE84E}" type="datetimeFigureOut">
              <a:rPr lang="ru-RU"/>
              <a:pPr/>
              <a:t>21.05.2018</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3ACEAB7-148C-43B0-BF55-AAE94EE023DE}"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6238A28D-69BC-459E-A69E-4F9F11E6EEBC}" type="datetimeFigureOut">
              <a:rPr lang="ru-RU"/>
              <a:pPr/>
              <a:t>21.05.2018</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62CBA5F-64D8-45B8-85EE-E73B2D32CA21}"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D6D40322-0643-4810-89E9-7B86772E57ED}" type="datetimeFigureOut">
              <a:rPr lang="ru-RU"/>
              <a:pPr/>
              <a:t>21.05.2018</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A61AE14-54C7-4DC4-9AEB-FA5EE70DEBC9}"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1E50E684-971B-4350-B95F-16CB989359AE}" type="datetimeFigureOut">
              <a:rPr lang="ru-RU"/>
              <a:pPr/>
              <a:t>21.05.2018</a:t>
            </a:fld>
            <a:endParaRPr lang="ru-RU"/>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E6A5088D-F908-41A4-B703-C91D8E991C82}"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title"/>
          </p:nvPr>
        </p:nvSpPr>
        <p:spPr>
          <a:xfrm>
            <a:off x="426368" y="-387424"/>
            <a:ext cx="8291264" cy="1570186"/>
          </a:xfrm>
        </p:spPr>
        <p:txBody>
          <a:bodyPr/>
          <a:lstStyle/>
          <a:p>
            <a:br>
              <a:rPr lang="ru-RU" sz="4000" dirty="0">
                <a:effectLst>
                  <a:outerShdw blurRad="38100" dist="38100" dir="2700000" algn="tl">
                    <a:srgbClr val="C0C0C0"/>
                  </a:outerShdw>
                </a:effectLst>
              </a:rPr>
            </a:br>
            <a:br>
              <a:rPr lang="ru-RU" sz="4000" dirty="0">
                <a:effectLst>
                  <a:outerShdw blurRad="38100" dist="38100" dir="2700000" algn="tl">
                    <a:srgbClr val="C0C0C0"/>
                  </a:outerShdw>
                </a:effectLst>
              </a:rPr>
            </a:br>
            <a:br>
              <a:rPr lang="ru-RU" sz="4000" dirty="0">
                <a:effectLst>
                  <a:outerShdw blurRad="38100" dist="38100" dir="2700000" algn="tl">
                    <a:srgbClr val="C0C0C0"/>
                  </a:outerShdw>
                </a:effectLst>
              </a:rPr>
            </a:br>
            <a:br>
              <a:rPr lang="ru-RU" sz="4000" dirty="0">
                <a:effectLst>
                  <a:outerShdw blurRad="38100" dist="38100" dir="2700000" algn="tl">
                    <a:srgbClr val="C0C0C0"/>
                  </a:outerShdw>
                </a:effectLst>
              </a:rPr>
            </a:br>
            <a:br>
              <a:rPr lang="ru-RU" sz="4000" dirty="0">
                <a:effectLst>
                  <a:outerShdw blurRad="38100" dist="38100" dir="2700000" algn="tl">
                    <a:srgbClr val="C0C0C0"/>
                  </a:outerShdw>
                </a:effectLst>
              </a:rPr>
            </a:br>
            <a:r>
              <a:rPr lang="ru-RU" sz="1400" dirty="0">
                <a:effectLst>
                  <a:outerShdw blurRad="38100" dist="38100" dir="2700000" algn="tl">
                    <a:srgbClr val="C0C0C0"/>
                  </a:outerShdw>
                </a:effectLst>
              </a:rPr>
              <a:t>МУНИЦИПАЛЬНОЕ БЮДЖЕТНОЕ ДОШКОЛЬНОЕ ОБРАЗОВАТЕЛЬНОЕ УЧРЕЖЕНИЕ</a:t>
            </a:r>
            <a:br>
              <a:rPr lang="ru-RU" sz="1400" dirty="0">
                <a:effectLst>
                  <a:outerShdw blurRad="38100" dist="38100" dir="2700000" algn="tl">
                    <a:srgbClr val="C0C0C0"/>
                  </a:outerShdw>
                </a:effectLst>
              </a:rPr>
            </a:br>
            <a:r>
              <a:rPr lang="ru-RU" sz="1400" dirty="0">
                <a:effectLst>
                  <a:outerShdw blurRad="38100" dist="38100" dir="2700000" algn="tl">
                    <a:srgbClr val="C0C0C0"/>
                  </a:outerShdw>
                </a:effectLst>
              </a:rPr>
              <a:t>ДЕТСКИЙ САД №12 «ЖУРАВЛИК»</a:t>
            </a:r>
            <a:br>
              <a:rPr lang="ru-RU" sz="1400" dirty="0">
                <a:effectLst>
                  <a:outerShdw blurRad="38100" dist="38100" dir="2700000" algn="tl">
                    <a:srgbClr val="C0C0C0"/>
                  </a:outerShdw>
                </a:effectLst>
              </a:rPr>
            </a:br>
            <a:r>
              <a:rPr lang="ru-RU" sz="1400" dirty="0">
                <a:effectLst>
                  <a:outerShdw blurRad="38100" dist="38100" dir="2700000" algn="tl">
                    <a:srgbClr val="C0C0C0"/>
                  </a:outerShdw>
                </a:effectLst>
              </a:rPr>
              <a:t>города Рубцовска Алтайского края</a:t>
            </a:r>
            <a:br>
              <a:rPr lang="ru-RU" sz="1400" dirty="0">
                <a:effectLst>
                  <a:outerShdw blurRad="38100" dist="38100" dir="2700000" algn="tl">
                    <a:srgbClr val="C0C0C0"/>
                  </a:outerShdw>
                </a:effectLst>
              </a:rPr>
            </a:br>
            <a:r>
              <a:rPr lang="ru-RU" sz="1400" dirty="0">
                <a:effectLst>
                  <a:outerShdw blurRad="38100" dist="38100" dir="2700000" algn="tl">
                    <a:srgbClr val="C0C0C0"/>
                  </a:outerShdw>
                </a:effectLst>
              </a:rPr>
              <a:t>658207, Алтайский край,  г. Рубцовск ул. Дзержинского, 9</a:t>
            </a:r>
            <a:br>
              <a:rPr lang="ru-RU" sz="1400" dirty="0">
                <a:effectLst>
                  <a:outerShdw blurRad="38100" dist="38100" dir="2700000" algn="tl">
                    <a:srgbClr val="C0C0C0"/>
                  </a:outerShdw>
                </a:effectLst>
              </a:rPr>
            </a:br>
            <a:r>
              <a:rPr lang="ru-RU" sz="1400" dirty="0">
                <a:effectLst>
                  <a:outerShdw blurRad="38100" dist="38100" dir="2700000" algn="tl">
                    <a:srgbClr val="C0C0C0"/>
                  </a:outerShdw>
                </a:effectLst>
              </a:rPr>
              <a:t>телефон: 5-93-33, 5-92-39, detcad12@mail.ru</a:t>
            </a:r>
            <a:br>
              <a:rPr lang="ru-RU" sz="1400" dirty="0">
                <a:effectLst>
                  <a:outerShdw blurRad="38100" dist="38100" dir="2700000" algn="tl">
                    <a:srgbClr val="C0C0C0"/>
                  </a:outerShdw>
                </a:effectLst>
              </a:rPr>
            </a:br>
            <a:r>
              <a:rPr lang="ru-RU" sz="1400" dirty="0">
                <a:effectLst>
                  <a:outerShdw blurRad="38100" dist="38100" dir="2700000" algn="tl">
                    <a:srgbClr val="C0C0C0"/>
                  </a:outerShdw>
                </a:effectLst>
              </a:rPr>
              <a:t>ИНН 2209010357; ОГРН 1022200811731</a:t>
            </a:r>
            <a:br>
              <a:rPr lang="ru-RU" sz="1400" dirty="0">
                <a:effectLst>
                  <a:outerShdw blurRad="38100" dist="38100" dir="2700000" algn="tl">
                    <a:srgbClr val="C0C0C0"/>
                  </a:outerShdw>
                </a:effectLst>
              </a:rPr>
            </a:br>
            <a:r>
              <a:rPr lang="ru-RU" sz="4000" dirty="0">
                <a:effectLst>
                  <a:outerShdw blurRad="38100" dist="38100" dir="2700000" algn="tl">
                    <a:srgbClr val="C0C0C0"/>
                  </a:outerShdw>
                </a:effectLst>
              </a:rPr>
              <a:t>Мастер – класс</a:t>
            </a:r>
            <a:r>
              <a:rPr lang="ru-RU" sz="6400" dirty="0">
                <a:effectLst>
                  <a:outerShdw blurRad="38100" dist="38100" dir="2700000" algn="tl">
                    <a:srgbClr val="C0C0C0"/>
                  </a:outerShdw>
                </a:effectLst>
              </a:rPr>
              <a:t>  </a:t>
            </a:r>
            <a:br>
              <a:rPr lang="ru-RU" sz="6400" dirty="0">
                <a:effectLst>
                  <a:outerShdw blurRad="38100" dist="38100" dir="2700000" algn="tl">
                    <a:srgbClr val="C0C0C0"/>
                  </a:outerShdw>
                </a:effectLst>
              </a:rPr>
            </a:br>
            <a:r>
              <a:rPr lang="ru-RU" sz="5400" dirty="0">
                <a:effectLst>
                  <a:outerShdw blurRad="38100" dist="38100" dir="2700000" algn="tl">
                    <a:srgbClr val="C0C0C0"/>
                  </a:outerShdw>
                </a:effectLst>
              </a:rPr>
              <a:t>Модульное оригами</a:t>
            </a:r>
          </a:p>
        </p:txBody>
      </p:sp>
      <p:sp>
        <p:nvSpPr>
          <p:cNvPr id="13314" name="Подзаголовок 2"/>
          <p:cNvSpPr>
            <a:spLocks noGrp="1"/>
          </p:cNvSpPr>
          <p:nvPr>
            <p:ph sz="half" idx="1"/>
          </p:nvPr>
        </p:nvSpPr>
        <p:spPr>
          <a:xfrm>
            <a:off x="1043608" y="4005064"/>
            <a:ext cx="7566992" cy="2293715"/>
          </a:xfrm>
        </p:spPr>
        <p:txBody>
          <a:bodyPr/>
          <a:lstStyle/>
          <a:p>
            <a:pPr marL="0" indent="0" algn="r">
              <a:buFontTx/>
              <a:buNone/>
            </a:pPr>
            <a:endParaRPr lang="ru-RU" sz="2400" dirty="0">
              <a:effectLst>
                <a:outerShdw blurRad="38100" dist="38100" dir="2700000" algn="tl">
                  <a:srgbClr val="C0C0C0"/>
                </a:outerShdw>
              </a:effectLst>
            </a:endParaRPr>
          </a:p>
          <a:p>
            <a:pPr marL="0" indent="0" algn="r">
              <a:buFontTx/>
              <a:buNone/>
            </a:pPr>
            <a:r>
              <a:rPr lang="ru-RU" sz="2400" dirty="0">
                <a:effectLst>
                  <a:outerShdw blurRad="38100" dist="38100" dir="2700000" algn="tl">
                    <a:srgbClr val="C0C0C0"/>
                  </a:outerShdw>
                </a:effectLst>
              </a:rPr>
              <a:t>  Подготовили:                                                     </a:t>
            </a:r>
            <a:r>
              <a:rPr lang="ru-RU" sz="2400" dirty="0" err="1">
                <a:effectLst>
                  <a:outerShdw blurRad="38100" dist="38100" dir="2700000" algn="tl">
                    <a:srgbClr val="C0C0C0"/>
                  </a:outerShdw>
                </a:effectLst>
              </a:rPr>
              <a:t>Бердина</a:t>
            </a:r>
            <a:r>
              <a:rPr lang="ru-RU" sz="2400" dirty="0">
                <a:effectLst>
                  <a:outerShdw blurRad="38100" dist="38100" dir="2700000" algn="tl">
                    <a:srgbClr val="C0C0C0"/>
                  </a:outerShdw>
                </a:effectLst>
              </a:rPr>
              <a:t> Л. М.,                                                     Лопатина О В</a:t>
            </a:r>
          </a:p>
          <a:p>
            <a:pPr marL="0" indent="0" algn="ctr">
              <a:buFontTx/>
              <a:buNone/>
            </a:pPr>
            <a:r>
              <a:rPr lang="ru-RU" sz="2400">
                <a:effectLst>
                  <a:outerShdw blurRad="38100" dist="38100" dir="2700000" algn="tl">
                    <a:srgbClr val="C0C0C0"/>
                  </a:outerShdw>
                </a:effectLst>
              </a:rPr>
              <a:t>Рубцовск, 2018</a:t>
            </a:r>
            <a:endParaRPr lang="ru-RU" sz="2400" dirty="0">
              <a:effectLst>
                <a:outerShdw blurRad="38100" dist="38100" dir="2700000" algn="tl">
                  <a:srgbClr val="C0C0C0"/>
                </a:outerShdw>
              </a:effectLs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idx="4294967295"/>
          </p:nvPr>
        </p:nvSpPr>
        <p:spPr/>
        <p:txBody>
          <a:bodyPr/>
          <a:lstStyle/>
          <a:p>
            <a:r>
              <a:rPr lang="ru-RU" sz="5400" b="1">
                <a:effectLst>
                  <a:outerShdw blurRad="38100" dist="38100" dir="2700000" algn="tl">
                    <a:srgbClr val="C0C0C0"/>
                  </a:outerShdw>
                </a:effectLst>
              </a:rPr>
              <a:t>Согни прямоугольник пополам</a:t>
            </a:r>
            <a:endParaRPr lang="ru-RU" sz="5400">
              <a:effectLst>
                <a:outerShdw blurRad="38100" dist="38100" dir="2700000" algn="tl">
                  <a:srgbClr val="C0C0C0"/>
                </a:outerShdw>
              </a:effectLst>
            </a:endParaRPr>
          </a:p>
        </p:txBody>
      </p:sp>
      <p:pic>
        <p:nvPicPr>
          <p:cNvPr id="27650" name="Содержимое 3" descr="http://stranamasterov.ru/files/imagecache/orig_with_logo2/images/techno/paper/module/PICT8977.jpg"/>
          <p:cNvPicPr>
            <a:picLocks noGrp="1"/>
          </p:cNvPicPr>
          <p:nvPr>
            <p:ph idx="4294967295"/>
          </p:nvPr>
        </p:nvPicPr>
        <p:blipFill>
          <a:blip r:embed="rId2" cstate="print"/>
          <a:srcRect/>
          <a:stretch>
            <a:fillRect/>
          </a:stretch>
        </p:blipFill>
        <p:spPr>
          <a:xfrm>
            <a:off x="2197100" y="1916113"/>
            <a:ext cx="4349750" cy="3305175"/>
          </a:xfr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idx="4294967295"/>
          </p:nvPr>
        </p:nvSpPr>
        <p:spPr>
          <a:xfrm>
            <a:off x="468313" y="1196975"/>
            <a:ext cx="8229600" cy="1143000"/>
          </a:xfrm>
        </p:spPr>
        <p:txBody>
          <a:bodyPr/>
          <a:lstStyle/>
          <a:p>
            <a:r>
              <a:rPr lang="ru-RU" sz="5400" b="1">
                <a:effectLst>
                  <a:outerShdw blurRad="38100" dist="38100" dir="2700000" algn="tl">
                    <a:srgbClr val="C0C0C0"/>
                  </a:outerShdw>
                </a:effectLst>
              </a:rPr>
              <a:t>Согни и разогни , чтобы наметить линию середины.</a:t>
            </a:r>
            <a:br>
              <a:rPr lang="ru-RU" sz="3200">
                <a:effectLst>
                  <a:outerShdw blurRad="38100" dist="38100" dir="2700000" algn="tl">
                    <a:srgbClr val="C0C0C0"/>
                  </a:outerShdw>
                </a:effectLst>
              </a:rPr>
            </a:br>
            <a:endParaRPr lang="ru-RU" sz="3200">
              <a:effectLst>
                <a:outerShdw blurRad="38100" dist="38100" dir="2700000" algn="tl">
                  <a:srgbClr val="C0C0C0"/>
                </a:outerShdw>
              </a:effectLst>
            </a:endParaRPr>
          </a:p>
        </p:txBody>
      </p:sp>
      <p:pic>
        <p:nvPicPr>
          <p:cNvPr id="28674" name="Содержимое 3" descr="http://stranamasterov.ru/files/imagecache/orig_with_logo2/images/techno/paper/module/PICT8978.jpg"/>
          <p:cNvPicPr>
            <a:picLocks noGrp="1"/>
          </p:cNvPicPr>
          <p:nvPr>
            <p:ph idx="4294967295"/>
          </p:nvPr>
        </p:nvPicPr>
        <p:blipFill>
          <a:blip r:embed="rId2" cstate="print"/>
          <a:srcRect/>
          <a:stretch>
            <a:fillRect/>
          </a:stretch>
        </p:blipFill>
        <p:spPr>
          <a:xfrm>
            <a:off x="2627313" y="2709863"/>
            <a:ext cx="4000500" cy="1760537"/>
          </a:xfrm>
        </p:spPr>
      </p:pic>
      <p:pic>
        <p:nvPicPr>
          <p:cNvPr id="28675" name="Рисунок 4" descr="http://stranamasterov.ru/files/imagecache/orig_with_logo2/images/techno/paper/module/PICT8978.jpg"/>
          <p:cNvPicPr>
            <a:picLocks noChangeAspect="1" noChangeArrowheads="1"/>
          </p:cNvPicPr>
          <p:nvPr/>
        </p:nvPicPr>
        <p:blipFill>
          <a:blip r:embed="rId2" cstate="print"/>
          <a:srcRect/>
          <a:stretch>
            <a:fillRect/>
          </a:stretch>
        </p:blipFill>
        <p:spPr bwMode="auto">
          <a:xfrm>
            <a:off x="2268538" y="2060575"/>
            <a:ext cx="4662487" cy="2967038"/>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idx="4294967295"/>
          </p:nvPr>
        </p:nvSpPr>
        <p:spPr/>
        <p:txBody>
          <a:bodyPr/>
          <a:lstStyle/>
          <a:p>
            <a:r>
              <a:rPr lang="ru-RU" sz="5400" b="1">
                <a:effectLst>
                  <a:outerShdw blurRad="38100" dist="38100" dir="2700000" algn="tl">
                    <a:srgbClr val="C0C0C0"/>
                  </a:outerShdw>
                </a:effectLst>
              </a:rPr>
              <a:t>Согни края к середине</a:t>
            </a:r>
            <a:br>
              <a:rPr lang="ru-RU" sz="3600" b="1">
                <a:effectLst>
                  <a:outerShdw blurRad="38100" dist="38100" dir="2700000" algn="tl">
                    <a:srgbClr val="C0C0C0"/>
                  </a:outerShdw>
                </a:effectLst>
              </a:rPr>
            </a:br>
            <a:endParaRPr lang="ru-RU" sz="3600" b="1">
              <a:effectLst>
                <a:outerShdw blurRad="38100" dist="38100" dir="2700000" algn="tl">
                  <a:srgbClr val="C0C0C0"/>
                </a:outerShdw>
              </a:effectLst>
            </a:endParaRPr>
          </a:p>
        </p:txBody>
      </p:sp>
      <p:pic>
        <p:nvPicPr>
          <p:cNvPr id="29698" name="Содержимое 3" descr="http://stranamasterov.ru/files/imagecache/orig_with_logo2/images/techno/paper/module/PICT8979.jpg"/>
          <p:cNvPicPr>
            <a:picLocks noGrp="1"/>
          </p:cNvPicPr>
          <p:nvPr>
            <p:ph idx="4294967295"/>
          </p:nvPr>
        </p:nvPicPr>
        <p:blipFill>
          <a:blip r:embed="rId2" cstate="print"/>
          <a:srcRect/>
          <a:stretch>
            <a:fillRect/>
          </a:stretch>
        </p:blipFill>
        <p:spPr>
          <a:xfrm>
            <a:off x="2197100" y="1990725"/>
            <a:ext cx="4567238" cy="2892425"/>
          </a:xfr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idx="4294967295"/>
          </p:nvPr>
        </p:nvSpPr>
        <p:spPr/>
        <p:txBody>
          <a:bodyPr/>
          <a:lstStyle/>
          <a:p>
            <a:r>
              <a:rPr lang="ru-RU" sz="5400" b="1">
                <a:effectLst>
                  <a:outerShdw blurRad="38100" dist="38100" dir="2700000" algn="tl">
                    <a:srgbClr val="C0C0C0"/>
                  </a:outerShdw>
                </a:effectLst>
              </a:rPr>
              <a:t>Переверни</a:t>
            </a:r>
            <a:br>
              <a:rPr lang="ru-RU" sz="5400">
                <a:effectLst>
                  <a:outerShdw blurRad="38100" dist="38100" dir="2700000" algn="tl">
                    <a:srgbClr val="C0C0C0"/>
                  </a:outerShdw>
                </a:effectLst>
              </a:rPr>
            </a:br>
            <a:endParaRPr lang="ru-RU" sz="5400">
              <a:effectLst>
                <a:outerShdw blurRad="38100" dist="38100" dir="2700000" algn="tl">
                  <a:srgbClr val="C0C0C0"/>
                </a:outerShdw>
              </a:effectLst>
            </a:endParaRPr>
          </a:p>
        </p:txBody>
      </p:sp>
      <p:sp>
        <p:nvSpPr>
          <p:cNvPr id="30722" name="Содержимое 2"/>
          <p:cNvSpPr>
            <a:spLocks noGrp="1"/>
          </p:cNvSpPr>
          <p:nvPr>
            <p:ph idx="4294967295"/>
          </p:nvPr>
        </p:nvSpPr>
        <p:spPr/>
        <p:txBody>
          <a:bodyPr/>
          <a:lstStyle/>
          <a:p>
            <a:pPr>
              <a:buFontTx/>
              <a:buNone/>
            </a:pPr>
            <a:endParaRPr lang="ru-RU">
              <a:effectLst>
                <a:outerShdw blurRad="38100" dist="38100" dir="2700000" algn="tl">
                  <a:srgbClr val="C0C0C0"/>
                </a:outerShdw>
              </a:effectLst>
            </a:endParaRPr>
          </a:p>
          <a:p>
            <a:endParaRPr lang="ru-RU">
              <a:effectLst>
                <a:outerShdw blurRad="38100" dist="38100" dir="2700000" algn="tl">
                  <a:srgbClr val="C0C0C0"/>
                </a:outerShdw>
              </a:effectLst>
            </a:endParaRPr>
          </a:p>
        </p:txBody>
      </p:sp>
      <p:pic>
        <p:nvPicPr>
          <p:cNvPr id="30723" name="Рисунок 3" descr="http://stranamasterov.ru/files/imagecache/orig_with_logo2/images/techno/paper/module/PICT8980.jpg"/>
          <p:cNvPicPr>
            <a:picLocks noChangeAspect="1" noChangeArrowheads="1"/>
          </p:cNvPicPr>
          <p:nvPr/>
        </p:nvPicPr>
        <p:blipFill>
          <a:blip r:embed="rId2" cstate="print"/>
          <a:srcRect/>
          <a:stretch>
            <a:fillRect/>
          </a:stretch>
        </p:blipFill>
        <p:spPr bwMode="auto">
          <a:xfrm>
            <a:off x="2700338" y="2060575"/>
            <a:ext cx="3730625" cy="3089275"/>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fontScale="90000"/>
          </a:bodyPr>
          <a:lstStyle/>
          <a:p>
            <a:r>
              <a:rPr lang="ru-RU" sz="4900" b="1">
                <a:effectLst>
                  <a:outerShdw blurRad="38100" dist="38100" dir="2700000" algn="tl">
                    <a:srgbClr val="C0C0C0"/>
                  </a:outerShdw>
                </a:effectLst>
              </a:rPr>
              <a:t>Подними края вверх</a:t>
            </a:r>
            <a:br>
              <a:rPr lang="ru-RU" sz="3600">
                <a:effectLst>
                  <a:outerShdw blurRad="38100" dist="38100" dir="2700000" algn="tl">
                    <a:srgbClr val="C0C0C0"/>
                  </a:outerShdw>
                </a:effectLst>
              </a:rPr>
            </a:br>
            <a:endParaRPr lang="ru-RU" sz="3600">
              <a:effectLst>
                <a:outerShdw blurRad="38100" dist="38100" dir="2700000" algn="tl">
                  <a:srgbClr val="C0C0C0"/>
                </a:outerShdw>
              </a:effectLst>
            </a:endParaRPr>
          </a:p>
        </p:txBody>
      </p:sp>
      <p:pic>
        <p:nvPicPr>
          <p:cNvPr id="31746" name="Содержимое 3" descr="http://stranamasterov.ru/files/imagecache/orig_with_logo2/images/techno/paper/module/PICT8981.jpg"/>
          <p:cNvPicPr>
            <a:picLocks noGrp="1"/>
          </p:cNvPicPr>
          <p:nvPr>
            <p:ph idx="4294967295"/>
          </p:nvPr>
        </p:nvPicPr>
        <p:blipFill>
          <a:blip r:embed="rId2" cstate="print"/>
          <a:srcRect/>
          <a:stretch>
            <a:fillRect/>
          </a:stretch>
        </p:blipFill>
        <p:spPr>
          <a:xfrm>
            <a:off x="2409825" y="1773238"/>
            <a:ext cx="3808413" cy="3333750"/>
          </a:xfr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95288" y="836613"/>
            <a:ext cx="8229600" cy="1143000"/>
          </a:xfrm>
        </p:spPr>
        <p:txBody>
          <a:bodyPr>
            <a:normAutofit fontScale="90000"/>
          </a:bodyPr>
          <a:lstStyle/>
          <a:p>
            <a:r>
              <a:rPr lang="ru-RU" sz="3600" b="1">
                <a:effectLst>
                  <a:outerShdw blurRad="38100" dist="38100" dir="2700000" algn="tl">
                    <a:srgbClr val="C0C0C0"/>
                  </a:outerShdw>
                </a:effectLst>
              </a:rPr>
              <a:t>Загни уголки , перегибая их через большой треугольник</a:t>
            </a:r>
            <a:br>
              <a:rPr lang="ru-RU" sz="3600">
                <a:effectLst>
                  <a:outerShdw blurRad="38100" dist="38100" dir="2700000" algn="tl">
                    <a:srgbClr val="C0C0C0"/>
                  </a:outerShdw>
                </a:effectLst>
              </a:rPr>
            </a:br>
            <a:endParaRPr lang="ru-RU" sz="3600">
              <a:effectLst>
                <a:outerShdw blurRad="38100" dist="38100" dir="2700000" algn="tl">
                  <a:srgbClr val="C0C0C0"/>
                </a:outerShdw>
              </a:effectLst>
            </a:endParaRPr>
          </a:p>
        </p:txBody>
      </p:sp>
      <p:pic>
        <p:nvPicPr>
          <p:cNvPr id="32770" name="Содержимое 3" descr="http://stranamasterov.ru/files/imagecache/orig_with_logo2/images/techno/paper/module/PICT8982.jpg"/>
          <p:cNvPicPr>
            <a:picLocks noGrp="1"/>
          </p:cNvPicPr>
          <p:nvPr>
            <p:ph idx="4294967295"/>
          </p:nvPr>
        </p:nvPicPr>
        <p:blipFill>
          <a:blip r:embed="rId2" cstate="print"/>
          <a:srcRect/>
          <a:stretch>
            <a:fillRect/>
          </a:stretch>
        </p:blipFill>
        <p:spPr>
          <a:xfrm>
            <a:off x="2197100" y="2205038"/>
            <a:ext cx="4021138" cy="2909887"/>
          </a:xfr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fontScale="90000"/>
          </a:bodyPr>
          <a:lstStyle/>
          <a:p>
            <a:r>
              <a:rPr lang="ru-RU" sz="4900" b="1">
                <a:effectLst>
                  <a:outerShdw blurRad="38100" dist="38100" dir="2700000" algn="tl">
                    <a:srgbClr val="C0C0C0"/>
                  </a:outerShdw>
                </a:effectLst>
              </a:rPr>
              <a:t>Разогни</a:t>
            </a:r>
            <a:br>
              <a:rPr lang="ru-RU" sz="3600">
                <a:effectLst>
                  <a:outerShdw blurRad="38100" dist="38100" dir="2700000" algn="tl">
                    <a:srgbClr val="C0C0C0"/>
                  </a:outerShdw>
                </a:effectLst>
              </a:rPr>
            </a:br>
            <a:endParaRPr lang="ru-RU" sz="3600">
              <a:effectLst>
                <a:outerShdw blurRad="38100" dist="38100" dir="2700000" algn="tl">
                  <a:srgbClr val="C0C0C0"/>
                </a:outerShdw>
              </a:effectLst>
            </a:endParaRPr>
          </a:p>
        </p:txBody>
      </p:sp>
      <p:pic>
        <p:nvPicPr>
          <p:cNvPr id="33794" name="Содержимое 3" descr="http://stranamasterov.ru/files/imagecache/orig_with_logo2/images/techno/paper/module/PICT8984.jpg"/>
          <p:cNvPicPr>
            <a:picLocks noGrp="1"/>
          </p:cNvPicPr>
          <p:nvPr>
            <p:ph idx="4294967295"/>
          </p:nvPr>
        </p:nvPicPr>
        <p:blipFill>
          <a:blip r:embed="rId2" cstate="print"/>
          <a:srcRect/>
          <a:stretch>
            <a:fillRect/>
          </a:stretch>
        </p:blipFill>
        <p:spPr>
          <a:xfrm>
            <a:off x="2411413" y="1557338"/>
            <a:ext cx="3949700" cy="3216275"/>
          </a:xfr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idx="4294967295"/>
          </p:nvPr>
        </p:nvSpPr>
        <p:spPr>
          <a:xfrm>
            <a:off x="395288" y="620713"/>
            <a:ext cx="8291512" cy="1714500"/>
          </a:xfrm>
        </p:spPr>
        <p:txBody>
          <a:bodyPr/>
          <a:lstStyle/>
          <a:p>
            <a:r>
              <a:rPr lang="ru-RU" sz="3600" b="1" dirty="0">
                <a:effectLst>
                  <a:outerShdw blurRad="38100" dist="38100" dir="2700000" algn="tl">
                    <a:srgbClr val="C0C0C0"/>
                  </a:outerShdw>
                </a:effectLst>
              </a:rPr>
              <a:t>Снова сложи маленькие </a:t>
            </a:r>
            <a:r>
              <a:rPr lang="ru-RU" sz="3600" b="1" dirty="0" err="1">
                <a:effectLst>
                  <a:outerShdw blurRad="38100" dist="38100" dir="2700000" algn="tl">
                    <a:srgbClr val="C0C0C0"/>
                  </a:outerShdw>
                </a:effectLst>
              </a:rPr>
              <a:t>треугольнички</a:t>
            </a:r>
            <a:r>
              <a:rPr lang="ru-RU" sz="3600" b="1" dirty="0">
                <a:effectLst>
                  <a:outerShdw blurRad="38100" dist="38100" dir="2700000" algn="tl">
                    <a:srgbClr val="C0C0C0"/>
                  </a:outerShdw>
                </a:effectLst>
              </a:rPr>
              <a:t> по намеченным линиям и подними края вверх</a:t>
            </a:r>
            <a:br>
              <a:rPr lang="ru-RU" dirty="0">
                <a:effectLst>
                  <a:outerShdw blurRad="38100" dist="38100" dir="2700000" algn="tl">
                    <a:srgbClr val="C0C0C0"/>
                  </a:outerShdw>
                </a:effectLst>
              </a:rPr>
            </a:br>
            <a:r>
              <a:rPr lang="ru-RU" sz="2800" b="1" dirty="0">
                <a:effectLst>
                  <a:outerShdw blurRad="38100" dist="38100" dir="2700000" algn="tl">
                    <a:srgbClr val="C0C0C0"/>
                  </a:outerShdw>
                </a:effectLst>
              </a:rPr>
              <a:t> </a:t>
            </a:r>
            <a:br>
              <a:rPr lang="ru-RU" sz="2800" dirty="0">
                <a:effectLst>
                  <a:outerShdw blurRad="38100" dist="38100" dir="2700000" algn="tl">
                    <a:srgbClr val="C0C0C0"/>
                  </a:outerShdw>
                </a:effectLst>
              </a:rPr>
            </a:br>
            <a:endParaRPr lang="ru-RU" sz="2800" dirty="0">
              <a:effectLst>
                <a:outerShdw blurRad="38100" dist="38100" dir="2700000" algn="tl">
                  <a:srgbClr val="C0C0C0"/>
                </a:outerShdw>
              </a:effectLst>
            </a:endParaRPr>
          </a:p>
        </p:txBody>
      </p:sp>
      <p:pic>
        <p:nvPicPr>
          <p:cNvPr id="34818" name="Содержимое 3" descr="http://stranamasterov.ru/files/imagecache/orig_with_logo2/images/techno/paper/module/PICT8987.jpg"/>
          <p:cNvPicPr>
            <a:picLocks noGrp="1"/>
          </p:cNvPicPr>
          <p:nvPr>
            <p:ph idx="4294967295"/>
          </p:nvPr>
        </p:nvPicPr>
        <p:blipFill>
          <a:blip r:embed="rId2" cstate="print"/>
          <a:srcRect/>
          <a:stretch>
            <a:fillRect/>
          </a:stretch>
        </p:blipFill>
        <p:spPr>
          <a:xfrm>
            <a:off x="1835150" y="2636838"/>
            <a:ext cx="4957763" cy="3608387"/>
          </a:xfrm>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idx="4294967295"/>
          </p:nvPr>
        </p:nvSpPr>
        <p:spPr/>
        <p:txBody>
          <a:bodyPr/>
          <a:lstStyle/>
          <a:p>
            <a:r>
              <a:rPr lang="ru-RU" sz="5400" b="1">
                <a:effectLst>
                  <a:outerShdw blurRad="38100" dist="38100" dir="2700000" algn="tl">
                    <a:srgbClr val="C0C0C0"/>
                  </a:outerShdw>
                </a:effectLst>
              </a:rPr>
              <a:t>Согни пополам</a:t>
            </a:r>
            <a:endParaRPr lang="ru-RU" sz="5400">
              <a:effectLst>
                <a:outerShdw blurRad="38100" dist="38100" dir="2700000" algn="tl">
                  <a:srgbClr val="C0C0C0"/>
                </a:outerShdw>
              </a:effectLst>
            </a:endParaRPr>
          </a:p>
        </p:txBody>
      </p:sp>
      <p:pic>
        <p:nvPicPr>
          <p:cNvPr id="35842" name="Содержимое 3" descr="http://stranamasterov.ru/files/imagecache/orig_with_logo2/images/techno/paper/module/PICT8988.jpg"/>
          <p:cNvPicPr>
            <a:picLocks noGrp="1"/>
          </p:cNvPicPr>
          <p:nvPr>
            <p:ph idx="4294967295"/>
          </p:nvPr>
        </p:nvPicPr>
        <p:blipFill>
          <a:blip r:embed="rId2" cstate="print"/>
          <a:srcRect/>
          <a:stretch>
            <a:fillRect/>
          </a:stretch>
        </p:blipFill>
        <p:spPr>
          <a:xfrm>
            <a:off x="2266950" y="1844675"/>
            <a:ext cx="4308475" cy="3421063"/>
          </a:xfr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idx="4294967295"/>
          </p:nvPr>
        </p:nvSpPr>
        <p:spPr/>
        <p:txBody>
          <a:bodyPr/>
          <a:lstStyle/>
          <a:p>
            <a:r>
              <a:rPr lang="ru-RU" sz="4000" b="1">
                <a:effectLst>
                  <a:outerShdw blurRad="38100" dist="38100" dir="2700000" algn="tl">
                    <a:srgbClr val="C0C0C0"/>
                  </a:outerShdw>
                </a:effectLst>
              </a:rPr>
              <a:t>Получившийся модуль имеет два уголка и два кармашка</a:t>
            </a:r>
            <a:br>
              <a:rPr lang="ru-RU" sz="2800">
                <a:effectLst>
                  <a:outerShdw blurRad="38100" dist="38100" dir="2700000" algn="tl">
                    <a:srgbClr val="C0C0C0"/>
                  </a:outerShdw>
                </a:effectLst>
              </a:rPr>
            </a:br>
            <a:endParaRPr lang="ru-RU" sz="2800">
              <a:effectLst>
                <a:outerShdw blurRad="38100" dist="38100" dir="2700000" algn="tl">
                  <a:srgbClr val="C0C0C0"/>
                </a:outerShdw>
              </a:effectLst>
            </a:endParaRPr>
          </a:p>
        </p:txBody>
      </p:sp>
      <p:pic>
        <p:nvPicPr>
          <p:cNvPr id="36866" name="Содержимое 3" descr="http://stranamasterov.ru/files/imagecache/orig_with_logo2/images/techno/paper/module/PICT8992.jpg"/>
          <p:cNvPicPr>
            <a:picLocks noGrp="1"/>
          </p:cNvPicPr>
          <p:nvPr>
            <p:ph idx="4294967295"/>
          </p:nvPr>
        </p:nvPicPr>
        <p:blipFill>
          <a:blip r:embed="rId2" cstate="print"/>
          <a:srcRect/>
          <a:stretch>
            <a:fillRect/>
          </a:stretch>
        </p:blipFill>
        <p:spPr>
          <a:xfrm>
            <a:off x="1979613" y="2349500"/>
            <a:ext cx="5186362" cy="3571875"/>
          </a:xfr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87624" y="1949521"/>
            <a:ext cx="662473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Arial" pitchFamily="34" charset="0"/>
                <a:ea typeface="Times New Roman" pitchFamily="18" charset="0"/>
                <a:cs typeface="Arial" pitchFamily="34" charset="0"/>
              </a:rPr>
              <a:t>Уважаемые коллеги! Перед Вами фишки трех цветов. Предлагаем Вам, понять фишку красного цвета тем, кто первый раз слышит об этом виде искусства. Фишку жёлтого цвета тем, кто уже когда –либо слышал об этом. Фишку зеленого цвета тем, кто знаком с эти м видом искусства.</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ChangeArrowheads="1"/>
          </p:cNvSpPr>
          <p:nvPr/>
        </p:nvSpPr>
        <p:spPr bwMode="auto">
          <a:xfrm>
            <a:off x="683568" y="1048203"/>
            <a:ext cx="7776864"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a:ln>
                  <a:noFill/>
                </a:ln>
                <a:solidFill>
                  <a:schemeClr val="tx1"/>
                </a:solidFill>
                <a:effectLst/>
                <a:latin typeface="Arial" pitchFamily="34" charset="0"/>
                <a:ea typeface="Times New Roman" pitchFamily="18" charset="0"/>
                <a:cs typeface="Arial" pitchFamily="34" charset="0"/>
              </a:rPr>
              <a:t>Рефлексия.</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Уважаемые коллеги!. Для того, чтобы нам сделать вывод </a:t>
            </a:r>
            <a:r>
              <a:rPr lang="ru-RU" sz="1600" dirty="0">
                <a:latin typeface="Arial" pitchFamily="34" charset="0"/>
                <a:ea typeface="Times New Roman" pitchFamily="18" charset="0"/>
                <a:cs typeface="Arial" pitchFamily="34" charset="0"/>
              </a:rPr>
              <a:t>о</a:t>
            </a:r>
            <a:r>
              <a:rPr kumimoji="0" lang="ru-RU"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 проведенном нами мастер  - классе</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lang="ru-RU" sz="1600" dirty="0">
                <a:latin typeface="Arial" pitchFamily="34" charset="0"/>
                <a:ea typeface="Times New Roman" pitchFamily="18" charset="0"/>
                <a:cs typeface="Arial" pitchFamily="34" charset="0"/>
              </a:rPr>
              <a:t>предлагаем</a:t>
            </a:r>
            <a:r>
              <a:rPr kumimoji="0" lang="ru-RU"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 Вам поднять фишки. Красную тем, кто кому было не интересно. Желтую тем, кто получил первоначальное представление о модульном оригами. Зелёную, тем кому был интересен и полезен наш мастер – класс .</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Спасибо, уважаемые коллеги! Мы сделали вывод о том, что наш мастер – класс был полезен. Мы предлагаем Вам забрать  собой сделанный Вами цветок. Нам очень бы хотелось услышать мнение каждого из Вас о нашем мастер – классе. Предлагаем Вам передавая цветок друг другу высказать несколько слов.</a:t>
            </a:r>
            <a:endParaRPr kumimoji="0" lang="ru-RU" sz="600" b="0" i="0" u="none" strike="noStrike" cap="none" normalizeH="0" baseline="0" dirty="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idx="4294967295"/>
          </p:nvPr>
        </p:nvSpPr>
        <p:spPr>
          <a:xfrm>
            <a:off x="323850" y="635000"/>
            <a:ext cx="8229600" cy="69850"/>
          </a:xfrm>
        </p:spPr>
        <p:txBody>
          <a:bodyPr/>
          <a:lstStyle/>
          <a:p>
            <a:pPr>
              <a:defRPr/>
            </a:pPr>
            <a:endParaRPr lang="ru-RU" sz="4000" dirty="0">
              <a:effectLst>
                <a:outerShdw blurRad="38100" dist="38100" dir="2700000" algn="tl">
                  <a:srgbClr val="000000"/>
                </a:outerShdw>
              </a:effectLst>
              <a:latin typeface="+mj-lt"/>
              <a:ea typeface="+mj-ea"/>
              <a:cs typeface="+mj-cs"/>
            </a:endParaRPr>
          </a:p>
        </p:txBody>
      </p:sp>
      <p:sp>
        <p:nvSpPr>
          <p:cNvPr id="3" name="Содержимое 2"/>
          <p:cNvSpPr>
            <a:spLocks noGrp="1"/>
          </p:cNvSpPr>
          <p:nvPr>
            <p:ph idx="4294967295"/>
          </p:nvPr>
        </p:nvSpPr>
        <p:spPr/>
        <p:txBody>
          <a:bodyPr>
            <a:normAutofit/>
          </a:bodyPr>
          <a:lstStyle/>
          <a:p>
            <a:pPr algn="ctr">
              <a:lnSpc>
                <a:spcPct val="80000"/>
              </a:lnSpc>
              <a:buFontTx/>
              <a:buNone/>
            </a:pPr>
            <a:r>
              <a:rPr lang="ru-RU" sz="2000" b="1">
                <a:effectLst>
                  <a:outerShdw blurRad="38100" dist="38100" dir="2700000" algn="tl">
                    <a:srgbClr val="C0C0C0"/>
                  </a:outerShdw>
                </a:effectLst>
                <a:latin typeface="Times New Roman" pitchFamily="18" charset="0"/>
              </a:rPr>
              <a:t>Цель: </a:t>
            </a:r>
          </a:p>
          <a:p>
            <a:pPr>
              <a:lnSpc>
                <a:spcPct val="80000"/>
              </a:lnSpc>
              <a:buFontTx/>
              <a:buNone/>
            </a:pPr>
            <a:r>
              <a:rPr lang="ru-RU" sz="2000" b="1">
                <a:effectLst>
                  <a:outerShdw blurRad="38100" dist="38100" dir="2700000" algn="tl">
                    <a:srgbClr val="C0C0C0"/>
                  </a:outerShdw>
                </a:effectLst>
                <a:latin typeface="Times New Roman" pitchFamily="18" charset="0"/>
              </a:rPr>
              <a:t>     - </a:t>
            </a:r>
            <a:r>
              <a:rPr lang="ru-RU" sz="2000">
                <a:effectLst>
                  <a:outerShdw blurRad="38100" dist="38100" dir="2700000" algn="tl">
                    <a:srgbClr val="C0C0C0"/>
                  </a:outerShdw>
                </a:effectLst>
                <a:latin typeface="Times New Roman" pitchFamily="18" charset="0"/>
              </a:rPr>
              <a:t>сформировать представление о модульном оригами, его значении для формирования и развития общих компетенций обучающихся.</a:t>
            </a:r>
          </a:p>
          <a:p>
            <a:pPr>
              <a:lnSpc>
                <a:spcPct val="80000"/>
              </a:lnSpc>
              <a:buFontTx/>
              <a:buNone/>
            </a:pPr>
            <a:endParaRPr lang="ru-RU" sz="2000">
              <a:effectLst>
                <a:outerShdw blurRad="38100" dist="38100" dir="2700000" algn="tl">
                  <a:srgbClr val="C0C0C0"/>
                </a:outerShdw>
              </a:effectLst>
              <a:latin typeface="Times New Roman" pitchFamily="18" charset="0"/>
            </a:endParaRPr>
          </a:p>
          <a:p>
            <a:pPr algn="ctr">
              <a:lnSpc>
                <a:spcPct val="80000"/>
              </a:lnSpc>
              <a:buFontTx/>
              <a:buNone/>
            </a:pPr>
            <a:r>
              <a:rPr lang="ru-RU" sz="2000" b="1">
                <a:effectLst>
                  <a:outerShdw blurRad="38100" dist="38100" dir="2700000" algn="tl">
                    <a:srgbClr val="C0C0C0"/>
                  </a:outerShdw>
                </a:effectLst>
                <a:latin typeface="Times New Roman" pitchFamily="18" charset="0"/>
              </a:rPr>
              <a:t>Задачи:</a:t>
            </a:r>
            <a:r>
              <a:rPr lang="ru-RU" sz="2000">
                <a:effectLst>
                  <a:outerShdw blurRad="38100" dist="38100" dir="2700000" algn="tl">
                    <a:srgbClr val="C0C0C0"/>
                  </a:outerShdw>
                </a:effectLst>
                <a:latin typeface="Times New Roman" pitchFamily="18" charset="0"/>
              </a:rPr>
              <a:t> </a:t>
            </a:r>
          </a:p>
          <a:p>
            <a:pPr>
              <a:lnSpc>
                <a:spcPct val="80000"/>
              </a:lnSpc>
              <a:buFontTx/>
              <a:buNone/>
            </a:pPr>
            <a:r>
              <a:rPr lang="ru-RU" sz="2000">
                <a:effectLst>
                  <a:outerShdw blurRad="38100" dist="38100" dir="2700000" algn="tl">
                    <a:srgbClr val="C0C0C0"/>
                  </a:outerShdw>
                </a:effectLst>
                <a:latin typeface="Times New Roman" pitchFamily="18" charset="0"/>
              </a:rPr>
              <a:t>    - рассмотреть оригами как вид декоративно-прикладного искусства и его значение для развития ребенка;                              - познакомить педагогов с приемами, помогающими в работе над формированием и развитием общих компетенций учащихся на примере выполнения работ в технике модульного оригами;                                                                                                                    - создать условия для плодотворного общения участников мастер-класса с целью развития творческого мышления педагогов, выполнить работу в технике модульного оригами.</a:t>
            </a:r>
          </a:p>
          <a:p>
            <a:pPr>
              <a:lnSpc>
                <a:spcPct val="80000"/>
              </a:lnSpc>
              <a:spcBef>
                <a:spcPct val="0"/>
              </a:spcBef>
              <a:buFontTx/>
              <a:buNone/>
            </a:pPr>
            <a:endParaRPr lang="ru-RU" sz="2000">
              <a:effectLst>
                <a:outerShdw blurRad="38100" dist="38100" dir="2700000" algn="tl">
                  <a:srgbClr val="C0C0C0"/>
                </a:outerShdw>
              </a:effectLst>
              <a:latin typeface="Times New Roman"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idx="4294967295"/>
          </p:nvPr>
        </p:nvSpPr>
        <p:spPr>
          <a:xfrm>
            <a:off x="250825" y="-1143000"/>
            <a:ext cx="8229600" cy="1143000"/>
          </a:xfrm>
        </p:spPr>
        <p:txBody>
          <a:bodyPr/>
          <a:lstStyle/>
          <a:p>
            <a:pPr>
              <a:defRPr/>
            </a:pPr>
            <a:endParaRPr lang="ru-RU">
              <a:effectLst>
                <a:outerShdw blurRad="38100" dist="38100" dir="2700000" algn="tl">
                  <a:srgbClr val="000000"/>
                </a:outerShdw>
              </a:effectLst>
              <a:latin typeface="+mj-lt"/>
              <a:ea typeface="+mj-ea"/>
              <a:cs typeface="+mj-cs"/>
            </a:endParaRPr>
          </a:p>
        </p:txBody>
      </p:sp>
      <p:sp>
        <p:nvSpPr>
          <p:cNvPr id="3" name="Содержимое 2"/>
          <p:cNvSpPr>
            <a:spLocks noGrp="1"/>
          </p:cNvSpPr>
          <p:nvPr>
            <p:ph idx="4294967295"/>
          </p:nvPr>
        </p:nvSpPr>
        <p:spPr>
          <a:xfrm>
            <a:off x="457200" y="476250"/>
            <a:ext cx="8229600" cy="5654675"/>
          </a:xfrm>
        </p:spPr>
        <p:txBody>
          <a:bodyPr>
            <a:normAutofit/>
          </a:bodyPr>
          <a:lstStyle/>
          <a:p>
            <a:pPr algn="ctr">
              <a:lnSpc>
                <a:spcPct val="70000"/>
              </a:lnSpc>
              <a:buFontTx/>
              <a:buNone/>
            </a:pPr>
            <a:r>
              <a:rPr lang="ru-RU" sz="1900" b="1">
                <a:effectLst>
                  <a:outerShdw blurRad="38100" dist="38100" dir="2700000" algn="tl">
                    <a:srgbClr val="C0C0C0"/>
                  </a:outerShdw>
                </a:effectLst>
                <a:latin typeface="Times New Roman" pitchFamily="18" charset="0"/>
              </a:rPr>
              <a:t>Актуальность</a:t>
            </a:r>
          </a:p>
          <a:p>
            <a:pPr>
              <a:lnSpc>
                <a:spcPct val="70000"/>
              </a:lnSpc>
            </a:pPr>
            <a:r>
              <a:rPr lang="ru-RU" sz="1900">
                <a:effectLst>
                  <a:outerShdw blurRad="38100" dist="38100" dir="2700000" algn="tl">
                    <a:srgbClr val="C0C0C0"/>
                  </a:outerShdw>
                </a:effectLst>
                <a:latin typeface="Times New Roman" pitchFamily="18" charset="0"/>
              </a:rPr>
              <a:t>Ещё Сухомлинский В. говорил: «Истоки творческих способностей и дарований детей на кончиках их пальцев. От пальцев, образно говоря, идут тончайшие ручейки, которые питают источник творческой мысли. Другими словами: чем больше мастерства в детской ладошке, тем умнее ребенок».</a:t>
            </a:r>
          </a:p>
          <a:p>
            <a:pPr>
              <a:lnSpc>
                <a:spcPct val="70000"/>
              </a:lnSpc>
            </a:pPr>
            <a:r>
              <a:rPr lang="ru-RU" sz="1900">
                <a:effectLst>
                  <a:outerShdw blurRad="38100" dist="38100" dir="2700000" algn="tl">
                    <a:srgbClr val="C0C0C0"/>
                  </a:outerShdw>
                </a:effectLst>
                <a:latin typeface="Times New Roman" pitchFamily="18" charset="0"/>
              </a:rPr>
              <a:t>Искусство оригами – это загадка, которая манит каждого невероятными превращениям. В листочке бумаги скрыты многие образы. В руках бумага как будто оживает. Сколько радости и восторга люди испытывают от выполненной своими руками поделки, чувства эмоционального комфорта, удовлетворения. Такая игрушка мила сердцу, ее бережно хранят, ею гордятся.</a:t>
            </a:r>
          </a:p>
          <a:p>
            <a:pPr>
              <a:lnSpc>
                <a:spcPct val="70000"/>
              </a:lnSpc>
            </a:pPr>
            <a:r>
              <a:rPr lang="ru-RU" sz="1900">
                <a:effectLst>
                  <a:outerShdw blurRad="38100" dist="38100" dir="2700000" algn="tl">
                    <a:srgbClr val="C0C0C0"/>
                  </a:outerShdw>
                </a:effectLst>
                <a:latin typeface="Times New Roman" pitchFamily="18" charset="0"/>
              </a:rPr>
              <a:t>Не перечислить всех достоинств оригами в становлении ребёнка. Доступность бумаги, как материала, простота её обработки привлекает. Ребята овладевают различными приёмами и способами действия с бумагой.</a:t>
            </a:r>
          </a:p>
          <a:p>
            <a:pPr>
              <a:lnSpc>
                <a:spcPct val="70000"/>
              </a:lnSpc>
            </a:pPr>
            <a:r>
              <a:rPr lang="ru-RU" sz="1900">
                <a:effectLst>
                  <a:outerShdw blurRad="38100" dist="38100" dir="2700000" algn="tl">
                    <a:srgbClr val="C0C0C0"/>
                  </a:outerShdw>
                </a:effectLst>
                <a:latin typeface="Times New Roman" pitchFamily="18" charset="0"/>
              </a:rPr>
              <a:t>Оригами укрепляет способность работать руками под управлением сознания, совершенствует мелкую моторику рук, точные движения пальцев, происходит упражнение глазомера, согласование рук и глаза.</a:t>
            </a:r>
          </a:p>
          <a:p>
            <a:pPr>
              <a:lnSpc>
                <a:spcPct val="70000"/>
              </a:lnSpc>
            </a:pPr>
            <a:r>
              <a:rPr lang="ru-RU" sz="1900">
                <a:effectLst>
                  <a:outerShdw blurRad="38100" dist="38100" dir="2700000" algn="tl">
                    <a:srgbClr val="C0C0C0"/>
                  </a:outerShdw>
                </a:effectLst>
                <a:latin typeface="Times New Roman" pitchFamily="18" charset="0"/>
              </a:rPr>
              <a:t>Оригами способствует сосредоточению и вниманию. Имеет огромное значение в становлении созидательного мышления, творческого воображения, художественного вкуса. Занятия оригами укрепляют память. При определённом опыте складывания дети работают не по схемам на листе бумаги, а держат их в голове. Укрепляют пространственное воображение.</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2"/>
          <p:cNvSpPr>
            <a:spLocks noGrp="1"/>
          </p:cNvSpPr>
          <p:nvPr>
            <p:ph idx="4294967295"/>
          </p:nvPr>
        </p:nvSpPr>
        <p:spPr>
          <a:xfrm>
            <a:off x="457200" y="476250"/>
            <a:ext cx="8229600" cy="5649913"/>
          </a:xfrm>
        </p:spPr>
        <p:txBody>
          <a:bodyPr/>
          <a:lstStyle/>
          <a:p>
            <a:pPr marL="0" indent="0">
              <a:lnSpc>
                <a:spcPct val="80000"/>
              </a:lnSpc>
              <a:buFontTx/>
              <a:buNone/>
            </a:pPr>
            <a:r>
              <a:rPr lang="ru-RU" sz="2000" dirty="0">
                <a:effectLst>
                  <a:outerShdw blurRad="38100" dist="38100" dir="2700000" algn="tl">
                    <a:srgbClr val="C0C0C0"/>
                  </a:outerShdw>
                </a:effectLst>
                <a:latin typeface="Times New Roman" pitchFamily="18" charset="0"/>
              </a:rPr>
              <a:t>-  Занятия модульными оригами являются своеобразной терапией, способной на время отвлечь человека от повседневных мыслей, то есть направить его внимание на творческую деятельность, повышает активность мозга, поскольку требует одновременного контроля над движениями обеих рук.</a:t>
            </a:r>
          </a:p>
          <a:p>
            <a:pPr marL="0" indent="0">
              <a:lnSpc>
                <a:spcPct val="80000"/>
              </a:lnSpc>
            </a:pPr>
            <a:r>
              <a:rPr lang="ru-RU" sz="2000" dirty="0">
                <a:effectLst>
                  <a:outerShdw blurRad="38100" dist="38100" dir="2700000" algn="tl">
                    <a:srgbClr val="C0C0C0"/>
                  </a:outerShdw>
                </a:effectLst>
                <a:latin typeface="Times New Roman" pitchFamily="18" charset="0"/>
              </a:rPr>
              <a:t>Занятия оригами помогают изучению математики. А именно, знакомство с различными геометрическими построениями и их составляющими (биссектриса, вершина, угол, ось симметрии); действия с объёмными фигурами – складывание фигур, деление на части; изучение отношений и пропорций (при подсчетах необходимого числа модулей и листов бумаги).</a:t>
            </a:r>
          </a:p>
          <a:p>
            <a:pPr marL="0" indent="0">
              <a:lnSpc>
                <a:spcPct val="80000"/>
              </a:lnSpc>
            </a:pPr>
            <a:r>
              <a:rPr lang="ru-RU" sz="2000" dirty="0">
                <a:effectLst>
                  <a:outerShdw blurRad="38100" dist="38100" dir="2700000" algn="tl">
                    <a:srgbClr val="C0C0C0"/>
                  </a:outerShdw>
                </a:effectLst>
                <a:latin typeface="Times New Roman" pitchFamily="18" charset="0"/>
              </a:rPr>
              <a:t>На занятиях оригами у ребят накапливается уверенность в своих силах и способностях, а это для них очень важно. Ведь у определенной части учащихся наблюдается довольно низкий уровень интереса к учению, а здесь формируются положительные мотивы учения и труда. При этом они становятся более внимательны, усидчивы, занимаются с большим интересом, сами пытаются что-то изобрести и придумать.</a:t>
            </a:r>
          </a:p>
          <a:p>
            <a:pPr marL="0" indent="0">
              <a:lnSpc>
                <a:spcPct val="80000"/>
              </a:lnSpc>
            </a:pPr>
            <a:endParaRPr lang="ru-RU" sz="2000" dirty="0">
              <a:effectLst>
                <a:outerShdw blurRad="38100" dist="38100" dir="2700000" algn="tl">
                  <a:srgbClr val="C0C0C0"/>
                </a:outerShdw>
              </a:effectLst>
              <a:latin typeface="Times New Roman" pitchFamily="18" charset="0"/>
            </a:endParaRPr>
          </a:p>
          <a:p>
            <a:pPr marL="0" indent="0">
              <a:spcBef>
                <a:spcPct val="0"/>
              </a:spcBef>
              <a:buFontTx/>
              <a:buNone/>
            </a:pPr>
            <a:endParaRPr lang="ru-RU" sz="2000" dirty="0">
              <a:effectLst>
                <a:outerShdw blurRad="38100" dist="38100" dir="2700000" algn="tl">
                  <a:srgbClr val="C0C0C0"/>
                </a:outerShdw>
              </a:effectLst>
              <a:latin typeface="Times New Roman" pitchFamily="18" charset="0"/>
            </a:endParaRPr>
          </a:p>
        </p:txBody>
      </p:sp>
      <p:sp>
        <p:nvSpPr>
          <p:cNvPr id="16387" name="Прямоугольник 4"/>
          <p:cNvSpPr>
            <a:spLocks noChangeArrowheads="1"/>
          </p:cNvSpPr>
          <p:nvPr/>
        </p:nvSpPr>
        <p:spPr bwMode="auto">
          <a:xfrm>
            <a:off x="19159538" y="-4000500"/>
            <a:ext cx="2286000" cy="11096625"/>
          </a:xfrm>
          <a:prstGeom prst="rect">
            <a:avLst/>
          </a:prstGeom>
          <a:noFill/>
          <a:ln w="9525">
            <a:noFill/>
            <a:miter lim="800000"/>
            <a:headEnd/>
            <a:tailEnd/>
          </a:ln>
        </p:spPr>
        <p:txBody>
          <a:bodyPr>
            <a:spAutoFit/>
          </a:bodyPr>
          <a:lstStyle/>
          <a:p>
            <a:pPr eaLnBrk="0" hangingPunct="0"/>
            <a:r>
              <a:rPr lang="ru-RU" sz="1300">
                <a:solidFill>
                  <a:srgbClr val="000000"/>
                </a:solidFill>
                <a:latin typeface="Arial" charset="0"/>
                <a:ea typeface="Times New Roman" pitchFamily="18" charset="0"/>
                <a:cs typeface="Arial" charset="0"/>
              </a:rPr>
              <a:t>Искусство оригами – это загадка, которая манит каждого невероятными превращениям. В листочке бумаги скрыты многие образы. В руках бумага как будто оживает. Сколько радости и восторга люди испытывают от выполненной своими руками поделки, чувства эмоционального комфорта, удовлетворения. Такая игрушка мила сердцу, ее бережно хранят, ею гордятся.</a:t>
            </a:r>
            <a:endParaRPr lang="ru-RU" sz="1200">
              <a:solidFill>
                <a:srgbClr val="000000"/>
              </a:solidFill>
              <a:latin typeface="Arial" charset="0"/>
              <a:ea typeface="Times New Roman" pitchFamily="18" charset="0"/>
              <a:cs typeface="Arial" charset="0"/>
            </a:endParaRPr>
          </a:p>
          <a:p>
            <a:pPr eaLnBrk="0" hangingPunct="0"/>
            <a:r>
              <a:rPr lang="ru-RU" sz="1300">
                <a:solidFill>
                  <a:srgbClr val="000000"/>
                </a:solidFill>
                <a:latin typeface="Arial" charset="0"/>
                <a:ea typeface="Times New Roman" pitchFamily="18" charset="0"/>
                <a:cs typeface="Arial" charset="0"/>
              </a:rPr>
              <a:t>Оригами родилось в Восточной культуре. Бумагу изобрели в Китае, а в Японию она была завезена через шесть столетий. Бумажное складывание стало известно именно в японском варианте – оригами. Модульное оригами обрело популярность в 90-х годах 20 века, когда в США прибыл корабль с нелегальными китайскими иммигрантами. Сегодня множество людей во всем мире увлекаются искусством оригами.</a:t>
            </a:r>
            <a:endParaRPr lang="ru-RU" sz="1200">
              <a:solidFill>
                <a:srgbClr val="000000"/>
              </a:solidFill>
              <a:latin typeface="Arial" charset="0"/>
              <a:ea typeface="Times New Roman" pitchFamily="18" charset="0"/>
              <a:cs typeface="Arial" charset="0"/>
            </a:endParaRPr>
          </a:p>
          <a:p>
            <a:pPr eaLnBrk="0" hangingPunct="0"/>
            <a:r>
              <a:rPr lang="ru-RU" sz="1300">
                <a:solidFill>
                  <a:srgbClr val="000000"/>
                </a:solidFill>
                <a:latin typeface="Arial" charset="0"/>
                <a:ea typeface="Times New Roman" pitchFamily="18" charset="0"/>
                <a:cs typeface="Arial" charset="0"/>
              </a:rPr>
              <a:t>Не перечислить всех достоинств оригами в становлении ребёнка. Доступность бумаги, как материала, простота её обработки привлекает. Ребята овладевают различными приёмами и способами действия с бумагой.</a:t>
            </a:r>
            <a:endParaRPr lang="ru-RU" sz="1200">
              <a:solidFill>
                <a:srgbClr val="000000"/>
              </a:solidFill>
              <a:latin typeface="Arial" charset="0"/>
              <a:ea typeface="Times New Roman" pitchFamily="18" charset="0"/>
              <a:cs typeface="Arial" charset="0"/>
            </a:endParaRPr>
          </a:p>
          <a:p>
            <a:pPr eaLnBrk="0" hangingPunct="0"/>
            <a:r>
              <a:rPr lang="ru-RU" sz="1300">
                <a:solidFill>
                  <a:srgbClr val="000000"/>
                </a:solidFill>
                <a:latin typeface="Arial" charset="0"/>
                <a:ea typeface="Times New Roman" pitchFamily="18" charset="0"/>
                <a:cs typeface="Arial" charset="0"/>
              </a:rPr>
              <a:t>Оригами укрепляет способность работать руками под управлением сознания, совершенствует мелкую моторику рук, точные движения пальцев, происходит упражнение глазомера, согласование рук и глаза.</a:t>
            </a:r>
            <a:endParaRPr lang="ru-RU">
              <a:latin typeface="Calibri" pitchFamily="34" charset="0"/>
              <a:ea typeface="Times New Roman" pitchFamily="18" charset="0"/>
              <a:cs typeface="Arial"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idx="4294967295"/>
          </p:nvPr>
        </p:nvSpPr>
        <p:spPr/>
        <p:txBody>
          <a:bodyPr/>
          <a:lstStyle/>
          <a:p>
            <a:pPr>
              <a:defRPr/>
            </a:pPr>
            <a:r>
              <a:rPr lang="ru-RU" sz="4000" b="1">
                <a:effectLst>
                  <a:outerShdw blurRad="38100" dist="38100" dir="2700000" algn="tl">
                    <a:srgbClr val="000000"/>
                  </a:outerShdw>
                </a:effectLst>
                <a:latin typeface="Times New Roman" pitchFamily="18" charset="0"/>
                <a:ea typeface="+mj-ea"/>
                <a:cs typeface="+mj-cs"/>
              </a:rPr>
              <a:t>Возникновение модульного оригами.</a:t>
            </a:r>
          </a:p>
        </p:txBody>
      </p:sp>
      <p:sp>
        <p:nvSpPr>
          <p:cNvPr id="3" name="Содержимое 2"/>
          <p:cNvSpPr>
            <a:spLocks noGrp="1"/>
          </p:cNvSpPr>
          <p:nvPr>
            <p:ph idx="4294967295"/>
          </p:nvPr>
        </p:nvSpPr>
        <p:spPr/>
        <p:txBody>
          <a:bodyPr>
            <a:normAutofit/>
          </a:bodyPr>
          <a:lstStyle/>
          <a:p>
            <a:pPr>
              <a:lnSpc>
                <a:spcPct val="80000"/>
              </a:lnSpc>
            </a:pPr>
            <a:r>
              <a:rPr lang="ru-RU" sz="2000">
                <a:effectLst>
                  <a:outerShdw blurRad="38100" dist="38100" dir="2700000" algn="tl">
                    <a:srgbClr val="C0C0C0"/>
                  </a:outerShdw>
                </a:effectLst>
                <a:latin typeface="Times New Roman" pitchFamily="18" charset="0"/>
              </a:rPr>
              <a:t>Оригами родилось в Восточной культуре. Бумагу изобрели в Китае, а в Японию она была завезена через шесть столетий. Бумажное складывание стало известно именно в японском варианте – оригами. Модульное оригами обрело популярность в 90-х годах 20 века, когда в США прибыл корабль с нелегальными китайскими иммигрантами. Сегодня множество людей во всем мире увлекаются искусством оригами.</a:t>
            </a:r>
          </a:p>
          <a:p>
            <a:pPr>
              <a:lnSpc>
                <a:spcPct val="80000"/>
              </a:lnSpc>
            </a:pPr>
            <a:r>
              <a:rPr lang="ru-RU" sz="2000">
                <a:effectLst>
                  <a:outerShdw blurRad="38100" dist="38100" dir="2700000" algn="tl">
                    <a:srgbClr val="C0C0C0"/>
                  </a:outerShdw>
                </a:effectLst>
                <a:latin typeface="Times New Roman" pitchFamily="18" charset="0"/>
              </a:rPr>
              <a:t> Для того чтобы складывать красивые фигурки оригами например, вот такие как у нас на фото, вам необходимо научиться складывать модули.</a:t>
            </a:r>
          </a:p>
          <a:p>
            <a:pPr>
              <a:lnSpc>
                <a:spcPct val="80000"/>
              </a:lnSpc>
              <a:buFontTx/>
              <a:buNone/>
            </a:pPr>
            <a:r>
              <a:rPr lang="en-US" sz="2000" b="1">
                <a:effectLst>
                  <a:outerShdw blurRad="38100" dist="38100" dir="2700000" algn="tl">
                    <a:srgbClr val="C0C0C0"/>
                  </a:outerShdw>
                </a:effectLst>
                <a:latin typeface="Times New Roman" pitchFamily="18" charset="0"/>
              </a:rPr>
              <a:t> </a:t>
            </a:r>
            <a:endParaRPr lang="ru-RU" sz="2000">
              <a:effectLst>
                <a:outerShdw blurRad="38100" dist="38100" dir="2700000" algn="tl">
                  <a:srgbClr val="C0C0C0"/>
                </a:outerShdw>
              </a:effectLst>
              <a:latin typeface="Times New Roman" pitchFamily="18" charset="0"/>
            </a:endParaRPr>
          </a:p>
          <a:p>
            <a:pPr>
              <a:lnSpc>
                <a:spcPct val="80000"/>
              </a:lnSpc>
            </a:pPr>
            <a:endParaRPr lang="ru-RU" sz="2000">
              <a:effectLst>
                <a:outerShdw blurRad="38100" dist="38100" dir="2700000" algn="tl">
                  <a:srgbClr val="C0C0C0"/>
                </a:outerShdw>
              </a:effectLst>
              <a:latin typeface="Times New Roman"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idx="4294967295"/>
          </p:nvPr>
        </p:nvSpPr>
        <p:spPr>
          <a:xfrm>
            <a:off x="611188" y="404813"/>
            <a:ext cx="8229600" cy="1143000"/>
          </a:xfrm>
        </p:spPr>
        <p:txBody>
          <a:bodyPr/>
          <a:lstStyle/>
          <a:p>
            <a:r>
              <a:rPr lang="ru-RU" sz="2400">
                <a:effectLst>
                  <a:outerShdw blurRad="38100" dist="38100" dir="2700000" algn="tl">
                    <a:srgbClr val="C0C0C0"/>
                  </a:outerShdw>
                </a:effectLst>
              </a:rPr>
              <a:t>Модуль-  это треугольник,  сложенный из бумаги по определенной  схеме,  у которого есть два кармана и два угла .</a:t>
            </a:r>
          </a:p>
        </p:txBody>
      </p:sp>
      <p:sp>
        <p:nvSpPr>
          <p:cNvPr id="18434" name="Содержимое 2"/>
          <p:cNvSpPr>
            <a:spLocks noGrp="1"/>
          </p:cNvSpPr>
          <p:nvPr>
            <p:ph idx="4294967295"/>
          </p:nvPr>
        </p:nvSpPr>
        <p:spPr>
          <a:xfrm>
            <a:off x="457200" y="2205038"/>
            <a:ext cx="8229600" cy="3921125"/>
          </a:xfrm>
        </p:spPr>
        <p:txBody>
          <a:bodyPr/>
          <a:lstStyle/>
          <a:p>
            <a:pPr algn="ctr">
              <a:buFontTx/>
              <a:buNone/>
            </a:pPr>
            <a:endParaRPr lang="ru-RU">
              <a:effectLst>
                <a:outerShdw blurRad="38100" dist="38100" dir="2700000" algn="tl">
                  <a:srgbClr val="C0C0C0"/>
                </a:outerShdw>
              </a:effectLst>
            </a:endParaRPr>
          </a:p>
        </p:txBody>
      </p:sp>
      <p:pic>
        <p:nvPicPr>
          <p:cNvPr id="18435" name="Picture 2" descr="http://stranamasterov.ru/files/imagecache/orig_with_logo2/images/techno/paper/module/PICT8992.jpg"/>
          <p:cNvPicPr>
            <a:picLocks noChangeAspect="1" noChangeArrowheads="1"/>
          </p:cNvPicPr>
          <p:nvPr/>
        </p:nvPicPr>
        <p:blipFill>
          <a:blip r:embed="rId2" cstate="print"/>
          <a:srcRect/>
          <a:stretch>
            <a:fillRect/>
          </a:stretch>
        </p:blipFill>
        <p:spPr bwMode="auto">
          <a:xfrm>
            <a:off x="2051050" y="2781300"/>
            <a:ext cx="4848225" cy="2879725"/>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idx="4294967295"/>
          </p:nvPr>
        </p:nvSpPr>
        <p:spPr/>
        <p:txBody>
          <a:bodyPr/>
          <a:lstStyle/>
          <a:p>
            <a:r>
              <a:rPr lang="ru-RU" sz="2400">
                <a:effectLst>
                  <a:outerShdw blurRad="38100" dist="38100" dir="2700000" algn="tl">
                    <a:srgbClr val="C0C0C0"/>
                  </a:outerShdw>
                </a:effectLst>
              </a:rPr>
              <a:t>Размер модуля зависит от вашего желания , чем крупнее модуль , тем больше поделка.</a:t>
            </a:r>
          </a:p>
        </p:txBody>
      </p:sp>
      <p:sp>
        <p:nvSpPr>
          <p:cNvPr id="19458" name="Содержимое 2"/>
          <p:cNvSpPr>
            <a:spLocks noGrp="1"/>
          </p:cNvSpPr>
          <p:nvPr>
            <p:ph idx="4294967295"/>
          </p:nvPr>
        </p:nvSpPr>
        <p:spPr/>
        <p:txBody>
          <a:bodyPr/>
          <a:lstStyle/>
          <a:p>
            <a:endParaRPr lang="ru-RU">
              <a:effectLst>
                <a:outerShdw blurRad="38100" dist="38100" dir="2700000" algn="tl">
                  <a:srgbClr val="C0C0C0"/>
                </a:outerShdw>
              </a:effectLst>
            </a:endParaRPr>
          </a:p>
        </p:txBody>
      </p:sp>
      <p:pic>
        <p:nvPicPr>
          <p:cNvPr id="19459" name="Picture 2" descr="http://origamimodule.ru/wp-content/uploads/2013/08/3_.jpg"/>
          <p:cNvPicPr>
            <a:picLocks noChangeAspect="1" noChangeArrowheads="1"/>
          </p:cNvPicPr>
          <p:nvPr/>
        </p:nvPicPr>
        <p:blipFill>
          <a:blip r:embed="rId2" cstate="print"/>
          <a:srcRect/>
          <a:stretch>
            <a:fillRect/>
          </a:stretch>
        </p:blipFill>
        <p:spPr bwMode="auto">
          <a:xfrm>
            <a:off x="1763713" y="2276475"/>
            <a:ext cx="5472112" cy="3673475"/>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idx="4294967295"/>
          </p:nvPr>
        </p:nvSpPr>
        <p:spPr/>
        <p:txBody>
          <a:bodyPr/>
          <a:lstStyle/>
          <a:p>
            <a:r>
              <a:rPr lang="ru-RU" sz="2400" b="1">
                <a:effectLst>
                  <a:outerShdw blurRad="38100" dist="38100" dir="2700000" algn="tl">
                    <a:srgbClr val="C0C0C0"/>
                  </a:outerShdw>
                </a:effectLst>
              </a:rPr>
              <a:t>Из бумаги формата А4 получается 16 модулей. </a:t>
            </a:r>
            <a:br>
              <a:rPr lang="ru-RU" sz="2400">
                <a:effectLst>
                  <a:outerShdw blurRad="38100" dist="38100" dir="2700000" algn="tl">
                    <a:srgbClr val="C0C0C0"/>
                  </a:outerShdw>
                </a:effectLst>
              </a:rPr>
            </a:br>
            <a:r>
              <a:rPr lang="ru-RU" sz="2400" b="1">
                <a:effectLst>
                  <a:outerShdw blurRad="38100" dist="38100" dir="2700000" algn="tl">
                    <a:srgbClr val="C0C0C0"/>
                  </a:outerShdw>
                </a:effectLst>
              </a:rPr>
              <a:t>Для этого нужно бумагу складывать и разрезать на одинаковые прямоугольники.</a:t>
            </a:r>
            <a:endParaRPr lang="ru-RU" sz="2400">
              <a:effectLst>
                <a:outerShdw blurRad="38100" dist="38100" dir="2700000" algn="tl">
                  <a:srgbClr val="C0C0C0"/>
                </a:outerShdw>
              </a:effectLst>
            </a:endParaRPr>
          </a:p>
        </p:txBody>
      </p:sp>
      <p:pic>
        <p:nvPicPr>
          <p:cNvPr id="26626" name="Содержимое 3" descr="http://stranamasterov.ru/files/imagecache/orig_with_logo2/images/techno/paper/module/paperdiv1.jpg"/>
          <p:cNvPicPr>
            <a:picLocks noGrp="1"/>
          </p:cNvPicPr>
          <p:nvPr>
            <p:ph idx="4294967295"/>
          </p:nvPr>
        </p:nvPicPr>
        <p:blipFill>
          <a:blip r:embed="rId2" cstate="print"/>
          <a:srcRect/>
          <a:stretch>
            <a:fillRect/>
          </a:stretch>
        </p:blipFill>
        <p:spPr>
          <a:xfrm>
            <a:off x="3133725" y="2420938"/>
            <a:ext cx="2892425" cy="3233737"/>
          </a:xfrm>
        </p:spPr>
      </p:pic>
    </p:spTree>
  </p:cSld>
  <p:clrMapOvr>
    <a:masterClrMapping/>
  </p:clrMapOvr>
  <p:transition/>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Cliff</Template>
  <TotalTime>172</TotalTime>
  <Words>666</Words>
  <Application>Microsoft Office PowerPoint</Application>
  <PresentationFormat>Экран (4:3)</PresentationFormat>
  <Paragraphs>44</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Calibri</vt:lpstr>
      <vt:lpstr>Times New Roman</vt:lpstr>
      <vt:lpstr>Verdana</vt:lpstr>
      <vt:lpstr>Оформление по умолчанию</vt:lpstr>
      <vt:lpstr>     МУНИЦИПАЛЬНОЕ БЮДЖЕТНОЕ ДОШКОЛЬНОЕ ОБРАЗОВАТЕЛЬНОЕ УЧРЕЖЕНИЕ ДЕТСКИЙ САД №12 «ЖУРАВЛИК» города Рубцовска Алтайского края 658207, Алтайский край,  г. Рубцовск ул. Дзержинского, 9 телефон: 5-93-33, 5-92-39, detcad12@mail.ru ИНН 2209010357; ОГРН 1022200811731 Мастер – класс   Модульное оригами</vt:lpstr>
      <vt:lpstr>Презентация PowerPoint</vt:lpstr>
      <vt:lpstr>Презентация PowerPoint</vt:lpstr>
      <vt:lpstr>Презентация PowerPoint</vt:lpstr>
      <vt:lpstr>Презентация PowerPoint</vt:lpstr>
      <vt:lpstr>Возникновение модульного оригами.</vt:lpstr>
      <vt:lpstr>Модуль-  это треугольник,  сложенный из бумаги по определенной  схеме,  у которого есть два кармана и два угла .</vt:lpstr>
      <vt:lpstr>Размер модуля зависит от вашего желания , чем крупнее модуль , тем больше поделка.</vt:lpstr>
      <vt:lpstr>Из бумаги формата А4 получается 16 модулей.  Для этого нужно бумагу складывать и разрезать на одинаковые прямоугольники.</vt:lpstr>
      <vt:lpstr>Согни прямоугольник пополам</vt:lpstr>
      <vt:lpstr>Согни и разогни , чтобы наметить линию середины. </vt:lpstr>
      <vt:lpstr>Согни края к середине </vt:lpstr>
      <vt:lpstr>Переверни </vt:lpstr>
      <vt:lpstr>Подними края вверх </vt:lpstr>
      <vt:lpstr>Загни уголки , перегибая их через большой треугольник </vt:lpstr>
      <vt:lpstr>Разогни </vt:lpstr>
      <vt:lpstr>Снова сложи маленькие треугольнички по намеченным линиям и подними края вверх   </vt:lpstr>
      <vt:lpstr>Согни пополам</vt:lpstr>
      <vt:lpstr>Получившийся модуль имеет два уголка и два кармашка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Модульное оригами</dc:title>
  <dc:creator>Uzer</dc:creator>
  <cp:lastModifiedBy>Пользователь</cp:lastModifiedBy>
  <cp:revision>20</cp:revision>
  <dcterms:created xsi:type="dcterms:W3CDTF">2018-05-02T12:44:16Z</dcterms:created>
  <dcterms:modified xsi:type="dcterms:W3CDTF">2018-05-21T07:00:57Z</dcterms:modified>
</cp:coreProperties>
</file>