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0" r:id="rId3"/>
    <p:sldId id="258" r:id="rId4"/>
    <p:sldId id="266" r:id="rId5"/>
    <p:sldId id="267" r:id="rId6"/>
    <p:sldId id="270" r:id="rId7"/>
    <p:sldId id="288" r:id="rId8"/>
    <p:sldId id="272" r:id="rId9"/>
    <p:sldId id="273" r:id="rId10"/>
    <p:sldId id="275" r:id="rId11"/>
    <p:sldId id="269" r:id="rId12"/>
    <p:sldId id="274" r:id="rId13"/>
    <p:sldId id="276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9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A7659E"/>
    <a:srgbClr val="B1BB51"/>
    <a:srgbClr val="CC3300"/>
    <a:srgbClr val="00CCFF"/>
    <a:srgbClr val="66FF99"/>
    <a:srgbClr val="CC99FF"/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526CF-09FC-4B06-A299-62F16A1E8B31}" type="datetimeFigureOut">
              <a:rPr lang="ru-RU"/>
              <a:pPr>
                <a:defRPr/>
              </a:pPr>
              <a:t>07.09.2018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C661E-3893-471D-9161-C0E6782CA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06B77-9969-4519-859F-755485F0C074}" type="datetimeFigureOut">
              <a:rPr lang="ru-RU"/>
              <a:pPr>
                <a:defRPr/>
              </a:pPr>
              <a:t>07.09.2018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18DD9-BC8A-43D3-8378-D3C4EB269A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9051A-79A4-4591-B4E3-C4A645E909C7}" type="datetimeFigureOut">
              <a:rPr lang="ru-RU"/>
              <a:pPr>
                <a:defRPr/>
              </a:pPr>
              <a:t>07.09.2018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E66D7-4E45-4E38-B7B1-95401373A0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D7EA5-318C-48D2-86CA-28D017686F63}" type="datetimeFigureOut">
              <a:rPr lang="ru-RU"/>
              <a:pPr>
                <a:defRPr/>
              </a:pPr>
              <a:t>07.09.2018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615FF-571F-4F8F-9E04-FF0BE4C994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D6A8E-C557-4129-982F-0D7EAED88988}" type="datetimeFigureOut">
              <a:rPr lang="ru-RU"/>
              <a:pPr>
                <a:defRPr/>
              </a:pPr>
              <a:t>07.09.2018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99879-1352-4DBC-9635-CE5F3CE8A9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7C5A5-897C-409F-8D2A-EA3B8ECD2E49}" type="datetimeFigureOut">
              <a:rPr lang="ru-RU"/>
              <a:pPr>
                <a:defRPr/>
              </a:pPr>
              <a:t>07.09.2018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283BA-F47A-40BF-994D-031E6A88CD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B3B12-49BA-4401-8CAE-A6684FC55A4B}" type="datetimeFigureOut">
              <a:rPr lang="ru-RU"/>
              <a:pPr>
                <a:defRPr/>
              </a:pPr>
              <a:t>07.09.2018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A1730-4115-4939-B9EB-9F21FBC8E3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B0D38-68B4-4116-93DC-838ABE195F69}" type="datetimeFigureOut">
              <a:rPr lang="ru-RU"/>
              <a:pPr>
                <a:defRPr/>
              </a:pPr>
              <a:t>07.09.2018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AEE34-D160-4F34-902A-11C669EF2F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4E5F4-716B-480C-845F-DF0D72833F5D}" type="datetimeFigureOut">
              <a:rPr lang="ru-RU"/>
              <a:pPr>
                <a:defRPr/>
              </a:pPr>
              <a:t>07.09.2018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DB4C6-6449-458D-ABF9-2D88569BAE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5EC53-CBBE-4F8A-A832-37E0C1B15DE3}" type="datetimeFigureOut">
              <a:rPr lang="ru-RU"/>
              <a:pPr>
                <a:defRPr/>
              </a:pPr>
              <a:t>07.09.2018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04561-4502-4862-AB41-B87FE21219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DFD27-E29F-4B2B-B2EC-441BCC319B40}" type="datetimeFigureOut">
              <a:rPr lang="ru-RU"/>
              <a:pPr>
                <a:defRPr/>
              </a:pPr>
              <a:t>07.09.2018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D0BD1-44A9-49FD-94D0-E66FF7F94D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38629-BC3A-440A-81BE-A20ACDA5280A}" type="datetimeFigureOut">
              <a:rPr lang="ru-RU"/>
              <a:pPr>
                <a:defRPr/>
              </a:pPr>
              <a:t>07.09.2018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36BCC-8C6A-4378-9853-4625608D7D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3F0C263-2D6D-4312-8CCF-7F04A853CC66}" type="datetimeFigureOut">
              <a:rPr lang="ru-RU"/>
              <a:pPr>
                <a:defRPr/>
              </a:pPr>
              <a:t>07.09.2018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C79FD2-1928-4BC4-AA7D-13EF2D25DB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Объект 2"/>
          <p:cNvSpPr>
            <a:spLocks noGrp="1"/>
          </p:cNvSpPr>
          <p:nvPr>
            <p:ph idx="1"/>
          </p:nvPr>
        </p:nvSpPr>
        <p:spPr>
          <a:xfrm>
            <a:off x="457200" y="285728"/>
            <a:ext cx="8362950" cy="6238897"/>
          </a:xfrm>
          <a:ln>
            <a:solidFill>
              <a:srgbClr val="660066"/>
            </a:solidFill>
          </a:ln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sz="2400" i="1" dirty="0" smtClean="0">
                <a:latin typeface="Times New Roman" pitchFamily="18" charset="0"/>
              </a:rPr>
              <a:t>Муниципальное бюджетное дошкольное образовательное учреждение «Детский сад компенсирующего вида № 14 «Василёк»</a:t>
            </a:r>
          </a:p>
          <a:p>
            <a:pPr marL="0" indent="0" algn="ctr" eaLnBrk="1" hangingPunct="1">
              <a:buFont typeface="Arial" charset="0"/>
              <a:buNone/>
            </a:pPr>
            <a:endParaRPr lang="ru-RU" sz="2400" i="1" dirty="0" smtClean="0">
              <a:latin typeface="Times New Roman" pitchFamily="18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sz="2400" i="1" dirty="0" smtClean="0">
              <a:latin typeface="Times New Roman" pitchFamily="18" charset="0"/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660066"/>
                </a:solidFill>
              </a:rPr>
              <a:t>«</a:t>
            </a:r>
            <a:r>
              <a:rPr lang="ru-RU" b="1" i="1" dirty="0" smtClean="0">
                <a:solidFill>
                  <a:srgbClr val="660066"/>
                </a:solidFill>
                <a:latin typeface="Times New Roman" pitchFamily="18" charset="0"/>
              </a:rPr>
              <a:t>Обеспечение соответствия рабочих программ </a:t>
            </a:r>
            <a:r>
              <a:rPr lang="ru-RU" b="1" i="1" dirty="0" smtClean="0">
                <a:solidFill>
                  <a:srgbClr val="660066"/>
                </a:solidFill>
                <a:latin typeface="Times New Roman" pitchFamily="18" charset="0"/>
              </a:rPr>
              <a:t>специалистов ООП учреждения»</a:t>
            </a:r>
            <a:endParaRPr lang="ru-RU" b="1" i="1" dirty="0" smtClean="0">
              <a:solidFill>
                <a:srgbClr val="660066"/>
              </a:solidFill>
              <a:latin typeface="Times New Roman" pitchFamily="18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b="1" i="1" dirty="0" smtClean="0">
              <a:solidFill>
                <a:srgbClr val="660066"/>
              </a:solidFill>
              <a:latin typeface="Times New Roman" pitchFamily="18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b="1" i="1" dirty="0" smtClean="0">
              <a:solidFill>
                <a:srgbClr val="660066"/>
              </a:solidFill>
              <a:latin typeface="Times New Roman" pitchFamily="18" charset="0"/>
            </a:endParaRPr>
          </a:p>
          <a:p>
            <a:pPr marL="0" indent="0" algn="ctr" eaLnBrk="1" hangingPunct="1">
              <a:spcBef>
                <a:spcPts val="0"/>
              </a:spcBef>
              <a:buFont typeface="Arial" charset="0"/>
              <a:buNone/>
            </a:pPr>
            <a:r>
              <a:rPr lang="ru-RU" sz="2800" b="1" i="1" dirty="0" smtClean="0">
                <a:solidFill>
                  <a:srgbClr val="660066"/>
                </a:solidFill>
                <a:latin typeface="Times New Roman" pitchFamily="18" charset="0"/>
              </a:rPr>
              <a:t>                                 </a:t>
            </a:r>
            <a:r>
              <a:rPr lang="ru-RU" sz="2400" i="1" dirty="0" smtClean="0">
                <a:latin typeface="Times New Roman" pitchFamily="18" charset="0"/>
              </a:rPr>
              <a:t>Рогозина М.Н.,</a:t>
            </a:r>
          </a:p>
          <a:p>
            <a:pPr marL="0" indent="0" algn="ctr" eaLnBrk="1" hangingPunct="1">
              <a:spcBef>
                <a:spcPts val="0"/>
              </a:spcBef>
              <a:buFont typeface="Arial" charset="0"/>
              <a:buNone/>
            </a:pPr>
            <a:r>
              <a:rPr lang="ru-RU" sz="2400" i="1" dirty="0" smtClean="0">
                <a:latin typeface="Times New Roman" pitchFamily="18" charset="0"/>
              </a:rPr>
              <a:t>                                                          заместитель заведующего</a:t>
            </a:r>
          </a:p>
          <a:p>
            <a:pPr marL="0" indent="0" algn="ctr" eaLnBrk="1" hangingPunct="1">
              <a:spcBef>
                <a:spcPts val="0"/>
              </a:spcBef>
              <a:buFont typeface="Arial" charset="0"/>
              <a:buNone/>
            </a:pPr>
            <a:r>
              <a:rPr lang="ru-RU" sz="2400" i="1" dirty="0" smtClean="0">
                <a:latin typeface="Times New Roman" pitchFamily="18" charset="0"/>
              </a:rPr>
              <a:t>                                                                                        по ВМР                                        </a:t>
            </a:r>
          </a:p>
          <a:p>
            <a:pPr marL="0" indent="0" algn="ctr" eaLnBrk="1" hangingPunct="1">
              <a:spcBef>
                <a:spcPts val="0"/>
              </a:spcBef>
              <a:buFont typeface="Arial" charset="0"/>
              <a:buNone/>
            </a:pPr>
            <a:endParaRPr lang="ru-RU" sz="2400" i="1" dirty="0" smtClean="0">
              <a:latin typeface="Times New Roman" pitchFamily="18" charset="0"/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ru-RU" sz="2400" i="1" dirty="0" smtClean="0">
                <a:latin typeface="Times New Roman" pitchFamily="18" charset="0"/>
              </a:rPr>
              <a:t>г. Рубцовск,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>
          <a:xfrm>
            <a:off x="457200" y="1412875"/>
            <a:ext cx="8229600" cy="4713288"/>
          </a:xfrm>
          <a:solidFill>
            <a:srgbClr val="FFCCCC"/>
          </a:solidFill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Font typeface="Arial" charset="0"/>
              <a:buNone/>
            </a:pPr>
            <a:r>
              <a:rPr lang="ru-RU" smtClean="0"/>
              <a:t>		</a:t>
            </a:r>
            <a:r>
              <a:rPr lang="ru-RU" sz="2800" b="1" smtClean="0">
                <a:latin typeface="Times New Roman" pitchFamily="18" charset="0"/>
              </a:rPr>
              <a:t>Цели рабочей программы представляют собой конкретизацию целей образовательной программы ДОУ (подцели) с учетом особенностей и возможностей воспитанников каждой возрастной ступени дошкольного образования, содержания сфер (направлений) развития детей, а также реализуемых программ, технологий. </a:t>
            </a:r>
          </a:p>
          <a:p>
            <a:pPr marL="609600" indent="-609600" algn="just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b="1" smtClean="0">
                <a:latin typeface="Times New Roman" pitchFamily="18" charset="0"/>
              </a:rPr>
              <a:t>		Цель конкретизируется в задачах работы и соотносится с основными проектируемыми результатами.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ru-RU" sz="2800" b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b="1" i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Слагаемые психолого-педагогических условий</a:t>
            </a:r>
            <a:r>
              <a:rPr lang="ru-RU" smtClean="0"/>
              <a:t>  </a:t>
            </a:r>
          </a:p>
        </p:txBody>
      </p:sp>
      <p:sp>
        <p:nvSpPr>
          <p:cNvPr id="22530" name="Объект 2"/>
          <p:cNvSpPr>
            <a:spLocks noGrp="1"/>
          </p:cNvSpPr>
          <p:nvPr>
            <p:ph idx="1"/>
          </p:nvPr>
        </p:nvSpPr>
        <p:spPr>
          <a:xfrm>
            <a:off x="250825" y="1600200"/>
            <a:ext cx="8569325" cy="4852988"/>
          </a:xfrm>
        </p:spPr>
        <p:txBody>
          <a:bodyPr/>
          <a:lstStyle/>
          <a:p>
            <a:pPr eaLnBrk="1" hangingPunct="1"/>
            <a:r>
              <a:rPr lang="ru-RU" sz="2500" dirty="0" smtClean="0"/>
              <a:t> </a:t>
            </a:r>
            <a:r>
              <a:rPr lang="ru-RU" sz="2400" b="1" dirty="0" smtClean="0">
                <a:latin typeface="Times New Roman" pitchFamily="18" charset="0"/>
              </a:rPr>
              <a:t>содержательные особенности, отражающие ценностные ориентиры рабочей программы; </a:t>
            </a:r>
          </a:p>
          <a:p>
            <a:pPr eaLnBrk="1" hangingPunct="1"/>
            <a:r>
              <a:rPr lang="ru-RU" sz="2400" b="1" dirty="0" smtClean="0">
                <a:latin typeface="Times New Roman" pitchFamily="18" charset="0"/>
              </a:rPr>
              <a:t>организационные (формы организации различных видов деятельности); </a:t>
            </a:r>
          </a:p>
          <a:p>
            <a:pPr eaLnBrk="1" hangingPunct="1"/>
            <a:r>
              <a:rPr lang="ru-RU" sz="2400" b="1" dirty="0" smtClean="0">
                <a:latin typeface="Times New Roman" pitchFamily="18" charset="0"/>
              </a:rPr>
              <a:t>технологические (принципы, методы, приемы); </a:t>
            </a:r>
          </a:p>
          <a:p>
            <a:pPr eaLnBrk="1" hangingPunct="1"/>
            <a:r>
              <a:rPr lang="ru-RU" sz="2400" b="1" dirty="0" smtClean="0">
                <a:latin typeface="Times New Roman" pitchFamily="18" charset="0"/>
              </a:rPr>
              <a:t>материально-технические (развивающая предметно-пространственная среда);</a:t>
            </a:r>
          </a:p>
          <a:p>
            <a:pPr eaLnBrk="1" hangingPunct="1"/>
            <a:r>
              <a:rPr lang="ru-RU" sz="2400" b="1" dirty="0" err="1" smtClean="0">
                <a:latin typeface="Times New Roman" pitchFamily="18" charset="0"/>
              </a:rPr>
              <a:t>социокультурные</a:t>
            </a:r>
            <a:r>
              <a:rPr lang="ru-RU" sz="2400" b="1" dirty="0" smtClean="0">
                <a:latin typeface="Times New Roman" pitchFamily="18" charset="0"/>
              </a:rPr>
              <a:t> (взаимодействие с родителями, социальными партнерами различных </a:t>
            </a:r>
            <a:r>
              <a:rPr lang="ru-RU" sz="2400" b="1" dirty="0" err="1" smtClean="0">
                <a:latin typeface="Times New Roman" pitchFamily="18" charset="0"/>
              </a:rPr>
              <a:t>социокультурных</a:t>
            </a:r>
            <a:r>
              <a:rPr lang="ru-RU" sz="2400" b="1" dirty="0" smtClean="0">
                <a:latin typeface="Times New Roman" pitchFamily="18" charset="0"/>
              </a:rPr>
              <a:t> институтов); </a:t>
            </a:r>
          </a:p>
          <a:p>
            <a:pPr eaLnBrk="1" hangingPunct="1"/>
            <a:r>
              <a:rPr lang="ru-RU" sz="2400" b="1" dirty="0" smtClean="0">
                <a:latin typeface="Times New Roman" pitchFamily="18" charset="0"/>
              </a:rPr>
              <a:t> контрольно-диагностические.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i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Структура рабочей программы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>
          <a:xfrm>
            <a:off x="250825" y="908050"/>
            <a:ext cx="8713788" cy="5689600"/>
          </a:xfrm>
        </p:spPr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r>
              <a:rPr lang="ru-RU" sz="2000" smtClean="0">
                <a:latin typeface="Times New Roman" pitchFamily="18" charset="0"/>
              </a:rPr>
              <a:t>	(в ОУ должно быть принято Положение о рабочей Программе, закрепленное локальным актом, в котором указана, в том числе и структура рабочей программы)</a:t>
            </a:r>
            <a:endParaRPr lang="ru-RU" sz="2000" b="1" smtClean="0">
              <a:latin typeface="Times New Roman" pitchFamily="18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ru-RU" sz="2000" b="1" smtClean="0">
                <a:latin typeface="Times New Roman" pitchFamily="18" charset="0"/>
              </a:rPr>
              <a:t>	</a:t>
            </a:r>
            <a:r>
              <a:rPr lang="ru-RU" sz="1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1. ТИТУЛЬНЫЙ ЛИСТ</a:t>
            </a:r>
          </a:p>
          <a:p>
            <a:pPr eaLnBrk="1" hangingPunct="1">
              <a:buFont typeface="Arial" charset="0"/>
              <a:buNone/>
              <a:defRPr/>
            </a:pPr>
            <a:endParaRPr lang="ru-RU" sz="1800" b="1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ru-RU" sz="1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	2. СОДЕРЖАНИЕ (оглавление) </a:t>
            </a:r>
          </a:p>
          <a:p>
            <a:pPr eaLnBrk="1" hangingPunct="1">
              <a:buFont typeface="Arial" charset="0"/>
              <a:buNone/>
              <a:defRPr/>
            </a:pPr>
            <a:endParaRPr lang="ru-RU" sz="1800" b="1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ru-RU" sz="1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	3. ЦЕЛЕВОЙ РАЗДЕЛ (включает пояснительную записку и планируемые результаты освоения программы).</a:t>
            </a:r>
          </a:p>
          <a:p>
            <a:pPr eaLnBrk="1" hangingPunct="1">
              <a:buFont typeface="Arial" charset="0"/>
              <a:buNone/>
              <a:defRPr/>
            </a:pPr>
            <a:endParaRPr lang="ru-RU" sz="1800" b="1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ru-RU" sz="1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	4. СОДЕРЖАТЕЛЬНЫЙ РАЗДЕЛ </a:t>
            </a:r>
          </a:p>
          <a:p>
            <a:pPr eaLnBrk="1" hangingPunct="1">
              <a:buFont typeface="Arial" charset="0"/>
              <a:buNone/>
              <a:defRPr/>
            </a:pPr>
            <a:endParaRPr lang="ru-RU" sz="1800" b="1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ru-RU" sz="1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	5. ОРГАНИЗАЦИОННЫЙ РАЗДЕЛ</a:t>
            </a:r>
          </a:p>
          <a:p>
            <a:pPr eaLnBrk="1" hangingPunct="1">
              <a:buFont typeface="Arial" charset="0"/>
              <a:buNone/>
              <a:defRPr/>
            </a:pPr>
            <a:endParaRPr lang="ru-RU" sz="1800" b="1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ru-RU" sz="1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	6. СПИСОК ЛИТЕРАТУРЫ </a:t>
            </a:r>
          </a:p>
          <a:p>
            <a:pPr eaLnBrk="1" hangingPunct="1">
              <a:buFont typeface="Arial" charset="0"/>
              <a:buNone/>
              <a:defRPr/>
            </a:pPr>
            <a:endParaRPr lang="ru-RU" sz="1800" b="1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ru-RU" sz="1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	7. ПРИЛОЖЕНИЯ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075613" cy="404813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i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1. Титульный лист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>
          <a:xfrm>
            <a:off x="457200" y="404813"/>
            <a:ext cx="8229600" cy="67691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</a:rPr>
              <a:t>На </a:t>
            </a:r>
            <a:r>
              <a:rPr lang="ru-RU" sz="2400" b="1" i="1" dirty="0" smtClean="0">
                <a:latin typeface="Times New Roman" pitchFamily="18" charset="0"/>
              </a:rPr>
              <a:t>титульном листе</a:t>
            </a:r>
            <a:r>
              <a:rPr lang="ru-RU" sz="2400" dirty="0" smtClean="0">
                <a:latin typeface="Times New Roman" pitchFamily="18" charset="0"/>
              </a:rPr>
              <a:t>, который считается первым и не подлежит нумерации, так же как и листы приложений, указываются: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</a:rPr>
              <a:t>полное название дошкольной образовательной организации;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</a:rPr>
              <a:t>сведения о согласовании и утверждении документа руководителем ДОО (грифы «Согласовано» (дата, № протокола) и «Утверждаю»: заведующий (дата, подпись. номер приказа…» );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</a:rPr>
              <a:t>название рабочей программы (например: Рабочая программа совместной деятельности педагога с детьми 3-4 лет, младшая группа.); (можно указать, какая примерная программа лежит в основе – составлена на основе примерной программы «…» под ред.……(201..г.);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</a:rPr>
              <a:t>сведения об авторе (должность, Ф. И. О.);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err="1" smtClean="0">
                <a:latin typeface="Times New Roman" pitchFamily="18" charset="0"/>
              </a:rPr>
              <a:t>адресность</a:t>
            </a:r>
            <a:r>
              <a:rPr lang="ru-RU" sz="2400" dirty="0" smtClean="0">
                <a:latin typeface="Times New Roman" pitchFamily="18" charset="0"/>
              </a:rPr>
              <a:t> (возрастная группа, возраст детей);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</a:rPr>
              <a:t>год реализации программы (на…. учебный год);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</a:rPr>
              <a:t>город, год разработки.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800" b="1" i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2. Содержание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713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i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3. Целевой раздел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>
          <a:xfrm>
            <a:off x="323850" y="620713"/>
            <a:ext cx="8569325" cy="6237287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ru-RU" sz="20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Пояснительная записка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ru-RU" sz="2000" dirty="0" smtClean="0">
                <a:latin typeface="Times New Roman" pitchFamily="18" charset="0"/>
              </a:rPr>
              <a:t>	Рабочая программа по развитию детей…. группы разработана в соответствии с ООП (полное название учреждения), в соответствии с введением в действие ФГОС ДО.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ru-RU" sz="2000" dirty="0" smtClean="0">
                <a:latin typeface="Times New Roman" pitchFamily="18" charset="0"/>
              </a:rPr>
              <a:t>	Рабочая программа обеспечивает разностороннее развитие детей в возрасте от…. до… лет с учетом их возрастных и индивидуальных особенностей по основным направлениям – физическому, социально-коммуникативному, познавательному, речевому и художественно-эстетическому.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ru-RU" sz="2000" dirty="0" smtClean="0">
                <a:latin typeface="Times New Roman" pitchFamily="18" charset="0"/>
              </a:rPr>
              <a:t>	Программа составлена на основе примерной программы «…», авт., год издания.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ru-RU" sz="2000" dirty="0" smtClean="0">
                <a:latin typeface="Times New Roman" pitchFamily="18" charset="0"/>
              </a:rPr>
              <a:t>	Используются парциальные программы: «…», авт., год издания (указать по каким направлениям развития детей).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ru-RU" sz="2000" dirty="0" smtClean="0">
                <a:latin typeface="Times New Roman" pitchFamily="18" charset="0"/>
              </a:rPr>
              <a:t>	Отдельно указываются используемые методики, технологии, средства воспитания, обучения и развития детей группы </a:t>
            </a:r>
            <a:endParaRPr lang="ru-RU" sz="20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>
                <a:latin typeface="Times New Roman" pitchFamily="18" charset="0"/>
              </a:rPr>
              <a:t>Например,</a:t>
            </a:r>
            <a:r>
              <a:rPr lang="ru-RU" sz="2000" dirty="0" smtClean="0">
                <a:latin typeface="Times New Roman" pitchFamily="18" charset="0"/>
              </a:rPr>
              <a:t>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ru-RU" sz="2000" dirty="0" smtClean="0">
                <a:latin typeface="Times New Roman" pitchFamily="18" charset="0"/>
              </a:rPr>
              <a:t>	- </a:t>
            </a:r>
            <a:r>
              <a:rPr lang="ru-RU" sz="2000" dirty="0" err="1" smtClean="0">
                <a:latin typeface="Times New Roman" pitchFamily="18" charset="0"/>
              </a:rPr>
              <a:t>здоровьесберегающие</a:t>
            </a:r>
            <a:r>
              <a:rPr lang="ru-RU" sz="2000" dirty="0" smtClean="0">
                <a:latin typeface="Times New Roman" pitchFamily="18" charset="0"/>
              </a:rPr>
              <a:t> технологии…;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ru-RU" sz="2000" dirty="0" smtClean="0">
                <a:latin typeface="Times New Roman" pitchFamily="18" charset="0"/>
              </a:rPr>
              <a:t>	-  технология проектного обучения;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ru-RU" sz="2000" dirty="0" smtClean="0">
                <a:latin typeface="Times New Roman" pitchFamily="18" charset="0"/>
              </a:rPr>
              <a:t>	- личностно ориентированная технология;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ru-RU" sz="2000" dirty="0" smtClean="0">
                <a:latin typeface="Times New Roman" pitchFamily="18" charset="0"/>
              </a:rPr>
              <a:t>	- игровые технологии …. и др.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ru-RU" sz="2000" dirty="0" smtClean="0">
                <a:latin typeface="Times New Roman" pitchFamily="18" charset="0"/>
              </a:rPr>
              <a:t>	Реализуемая программа строится на принципе личностно-развивающего и гуманистического характера взаимодействия взрослого с детьми.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18488" cy="57467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i="1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Пояснительная записка</a:t>
            </a:r>
            <a:r>
              <a:rPr lang="ru-RU" sz="4000" b="1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ru-RU" sz="4000" b="1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endParaRPr lang="ru-RU" sz="4000" b="1" smtClean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>
          <a:xfrm>
            <a:off x="457200" y="692150"/>
            <a:ext cx="8229600" cy="58324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smtClean="0"/>
              <a:t>	</a:t>
            </a:r>
            <a:r>
              <a:rPr lang="ru-RU" sz="2000" smtClean="0">
                <a:latin typeface="Times New Roman" pitchFamily="18" charset="0"/>
              </a:rPr>
              <a:t>Данная программа разработана в соответствии со следующими нормативными документами: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Times New Roman" pitchFamily="18" charset="0"/>
              </a:rPr>
              <a:t>	- Конституция РФ, ст.43, 72;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Times New Roman" pitchFamily="18" charset="0"/>
              </a:rPr>
              <a:t>	- Конвенция о правах ребенка (1989 г.);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Times New Roman" pitchFamily="18" charset="0"/>
              </a:rPr>
              <a:t>	- Федеральный закон от 29.12.2012 № 27Э-ФЗ «Об образовании в Российской Федерации»;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Times New Roman" pitchFamily="18" charset="0"/>
              </a:rPr>
              <a:t>	- Постановление Главного государственного са­нитарного врача РФ от 15.05.2013 № 26 «Об ут­верждении СанПиН 2.4.1.3049-13 "Санитарно- эпидемиологические требования к устройству содержанию и организации режима работы ДОО»;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Times New Roman" pitchFamily="18" charset="0"/>
              </a:rPr>
              <a:t>	- Устав ДОУ;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Times New Roman" pitchFamily="18" charset="0"/>
              </a:rPr>
              <a:t>	- Приказ Минобрнауки России от 30.08.2013 № 1014 «Об утверждении Порядка организации и осу­ществления образовательной деятельности по основным общеобразовательным программам - образовательным программам дошкольного образования»;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Times New Roman" pitchFamily="18" charset="0"/>
              </a:rPr>
              <a:t>	- Приказ Минобрнауки России от 17.10.2013 № 1155 «Об утверждении Федерального государствен­ного образовательного стандарта дошкольного образования»;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Times New Roman" pitchFamily="18" charset="0"/>
              </a:rPr>
              <a:t>	- нормативные документы краевого и муниципального уровней.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91513" cy="8636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i="1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Пояснительная записка</a:t>
            </a:r>
            <a:r>
              <a:rPr lang="ru-RU" sz="4000" b="1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ru-RU" sz="4000" b="1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endParaRPr lang="ru-RU" sz="4000" b="1" smtClean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ru-RU" smtClean="0"/>
              <a:t>	</a:t>
            </a:r>
            <a:r>
              <a:rPr lang="ru-RU" sz="2800" smtClean="0">
                <a:latin typeface="Times New Roman" pitchFamily="18" charset="0"/>
              </a:rPr>
              <a:t>Цель и задачи (указанные в ООП ДОУ в обязательной и вариативной части конкретизированные на возрастную группу)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2800" smtClean="0">
                <a:latin typeface="Times New Roman" pitchFamily="18" charset="0"/>
              </a:rPr>
              <a:t>	Принципы и подходы в организации образовательного процесса (в соответствии с ООП ДОУ)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2800" smtClean="0">
                <a:latin typeface="Times New Roman" pitchFamily="18" charset="0"/>
              </a:rPr>
              <a:t>	</a:t>
            </a:r>
            <a:r>
              <a:rPr lang="ru-RU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Возрастные и индивидуальные особенности контингента детей группы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5175"/>
          </a:xfrm>
        </p:spPr>
        <p:txBody>
          <a:bodyPr/>
          <a:lstStyle/>
          <a:p>
            <a:pPr eaLnBrk="1" hangingPunct="1"/>
            <a:r>
              <a:rPr lang="ru-RU" sz="3200" b="1" i="1" smtClean="0">
                <a:latin typeface="Times New Roman" pitchFamily="18" charset="0"/>
              </a:rPr>
              <a:t>Пояснение</a:t>
            </a:r>
          </a:p>
        </p:txBody>
      </p:sp>
      <p:sp>
        <p:nvSpPr>
          <p:cNvPr id="31746" name="Rectangle 4"/>
          <p:cNvSpPr>
            <a:spLocks noGrp="1"/>
          </p:cNvSpPr>
          <p:nvPr>
            <p:ph type="tbl" idx="1"/>
          </p:nvPr>
        </p:nvSpPr>
        <p:spPr>
          <a:xfrm>
            <a:off x="0" y="1600200"/>
            <a:ext cx="8686800" cy="5068888"/>
          </a:xfrm>
        </p:spPr>
      </p:sp>
      <p:sp>
        <p:nvSpPr>
          <p:cNvPr id="31747" name="Rectangle 3"/>
          <p:cNvSpPr>
            <a:spLocks noGrp="1"/>
          </p:cNvSpPr>
          <p:nvPr>
            <p:ph type="body" idx="4294967295"/>
          </p:nvPr>
        </p:nvSpPr>
        <p:spPr>
          <a:xfrm>
            <a:off x="0" y="836613"/>
            <a:ext cx="8229600" cy="5761037"/>
          </a:xfrm>
        </p:spPr>
        <p:txBody>
          <a:bodyPr/>
          <a:lstStyle/>
          <a:p>
            <a:pPr eaLnBrk="1" hangingPunct="1"/>
            <a:r>
              <a:rPr lang="ru-RU" sz="2000" b="1" smtClean="0">
                <a:latin typeface="Times New Roman" pitchFamily="18" charset="0"/>
              </a:rPr>
              <a:t>Возрастная и индивидуальная характеристика контингента детей _________ группы</a:t>
            </a:r>
          </a:p>
        </p:txBody>
      </p:sp>
      <p:graphicFrame>
        <p:nvGraphicFramePr>
          <p:cNvPr id="31769" name="Group 25"/>
          <p:cNvGraphicFramePr>
            <a:graphicFrameLocks noGrp="1"/>
          </p:cNvGraphicFramePr>
          <p:nvPr/>
        </p:nvGraphicFramePr>
        <p:xfrm>
          <a:off x="107950" y="1628775"/>
          <a:ext cx="9036050" cy="5229226"/>
        </p:xfrm>
        <a:graphic>
          <a:graphicData uri="http://schemas.openxmlformats.org/drawingml/2006/table">
            <a:tbl>
              <a:tblPr/>
              <a:tblGrid>
                <a:gridCol w="1389063"/>
                <a:gridCol w="2201862"/>
                <a:gridCol w="5445125"/>
              </a:tblGrid>
              <a:tr h="498475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Сфера развития детей, виды деятельности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Особенности развития контингента детей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906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Возрастные особенности детей _______ -го года жизни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Индивидуальные особенности контингента детей ______ -го года жизни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40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Физическая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Дается общая характеристика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(Дается качественная и количественная характеристика актуального состояния и развития детей группы по результатам оценки образовательных достижений в соответствии с образовательными областями).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6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Познавательная т.д.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767" name="Rectangle 71"/>
          <p:cNvSpPr>
            <a:spLocks noChangeArrowheads="1"/>
          </p:cNvSpPr>
          <p:nvPr/>
        </p:nvSpPr>
        <p:spPr bwMode="auto">
          <a:xfrm>
            <a:off x="0" y="4778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b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5"/>
          <p:cNvSpPr>
            <a:spLocks noChangeArrowheads="1"/>
          </p:cNvSpPr>
          <p:nvPr/>
        </p:nvSpPr>
        <p:spPr bwMode="auto">
          <a:xfrm>
            <a:off x="250825" y="355600"/>
            <a:ext cx="8569325" cy="511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just">
              <a:defRPr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</a:rPr>
              <a:t>Вывод:</a:t>
            </a:r>
            <a:r>
              <a:rPr lang="ru-RU" sz="2000" i="1">
                <a:solidFill>
                  <a:srgbClr val="FF0000"/>
                </a:solidFill>
                <a:latin typeface="Times New Roman" pitchFamily="18" charset="0"/>
              </a:rPr>
              <a:t> </a:t>
            </a:r>
            <a:endParaRPr lang="ru-RU" sz="2000">
              <a:solidFill>
                <a:srgbClr val="000000"/>
              </a:solidFill>
              <a:latin typeface="Times New Roman" pitchFamily="18" charset="0"/>
            </a:endParaRPr>
          </a:p>
          <a:p>
            <a:pPr indent="342900" algn="just" eaLnBrk="0" hangingPunct="0">
              <a:defRPr/>
            </a:pPr>
            <a:r>
              <a:rPr lang="ru-RU" sz="20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сфере физического развития</a:t>
            </a: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особое внимание следует уделить:</a:t>
            </a:r>
            <a:endParaRPr lang="ru-RU" sz="2000">
              <a:solidFill>
                <a:srgbClr val="000000"/>
              </a:solidFill>
              <a:latin typeface="Times New Roman" pitchFamily="18" charset="0"/>
            </a:endParaRPr>
          </a:p>
          <a:p>
            <a:pPr indent="342900" algn="just" eaLnBrk="0" hangingPunct="0">
              <a:defRPr/>
            </a:pPr>
            <a:r>
              <a:rPr lang="ru-RU" sz="2000">
                <a:latin typeface="Times New Roman" pitchFamily="18" charset="0"/>
              </a:rPr>
              <a:t>-</a:t>
            </a:r>
            <a:endParaRPr lang="ru-RU" sz="2000">
              <a:solidFill>
                <a:srgbClr val="000000"/>
              </a:solidFill>
              <a:latin typeface="Times New Roman" pitchFamily="18" charset="0"/>
            </a:endParaRPr>
          </a:p>
          <a:p>
            <a:pPr indent="342900" algn="just" eaLnBrk="0" hangingPunct="0">
              <a:defRPr/>
            </a:pPr>
            <a:r>
              <a:rPr lang="ru-RU" sz="2000" i="1">
                <a:latin typeface="Times New Roman" pitchFamily="18" charset="0"/>
              </a:rPr>
              <a:t>В сфере познавательного развития</a:t>
            </a:r>
            <a:r>
              <a:rPr lang="ru-RU" sz="2000">
                <a:latin typeface="Times New Roman" pitchFamily="18" charset="0"/>
              </a:rPr>
              <a:t> особое внимание следует уделить:</a:t>
            </a:r>
            <a:endParaRPr lang="ru-RU" sz="2000">
              <a:solidFill>
                <a:srgbClr val="000000"/>
              </a:solidFill>
              <a:latin typeface="Times New Roman" pitchFamily="18" charset="0"/>
            </a:endParaRPr>
          </a:p>
          <a:p>
            <a:pPr indent="342900" algn="just" eaLnBrk="0" hangingPunct="0">
              <a:defRPr/>
            </a:pPr>
            <a:r>
              <a:rPr lang="ru-RU" sz="2000">
                <a:latin typeface="Times New Roman" pitchFamily="18" charset="0"/>
              </a:rPr>
              <a:t>-</a:t>
            </a:r>
            <a:endParaRPr lang="ru-RU" sz="2000">
              <a:solidFill>
                <a:srgbClr val="000000"/>
              </a:solidFill>
              <a:latin typeface="Times New Roman" pitchFamily="18" charset="0"/>
            </a:endParaRPr>
          </a:p>
          <a:p>
            <a:pPr indent="342900" algn="just" eaLnBrk="0" hangingPunct="0">
              <a:defRPr/>
            </a:pPr>
            <a:r>
              <a:rPr lang="ru-RU" sz="2000" i="1">
                <a:latin typeface="Times New Roman" pitchFamily="18" charset="0"/>
              </a:rPr>
              <a:t>В сфере речевого развития</a:t>
            </a:r>
            <a:r>
              <a:rPr lang="ru-RU" sz="2000">
                <a:latin typeface="Times New Roman" pitchFamily="18" charset="0"/>
              </a:rPr>
              <a:t> особое внимание следует уделить</a:t>
            </a:r>
            <a:endParaRPr lang="ru-RU" sz="2000">
              <a:solidFill>
                <a:srgbClr val="000000"/>
              </a:solidFill>
              <a:latin typeface="Times New Roman" pitchFamily="18" charset="0"/>
            </a:endParaRPr>
          </a:p>
          <a:p>
            <a:pPr indent="342900" algn="just" eaLnBrk="0" hangingPunct="0">
              <a:defRPr/>
            </a:pPr>
            <a:r>
              <a:rPr lang="ru-RU" sz="2000">
                <a:latin typeface="Times New Roman" pitchFamily="18" charset="0"/>
              </a:rPr>
              <a:t>-</a:t>
            </a:r>
            <a:endParaRPr lang="ru-RU" sz="2000">
              <a:solidFill>
                <a:srgbClr val="000000"/>
              </a:solidFill>
              <a:latin typeface="Times New Roman" pitchFamily="18" charset="0"/>
            </a:endParaRPr>
          </a:p>
          <a:p>
            <a:pPr indent="342900" algn="just" eaLnBrk="0" hangingPunct="0">
              <a:defRPr/>
            </a:pPr>
            <a:r>
              <a:rPr lang="ru-RU" sz="2000" i="1">
                <a:latin typeface="Times New Roman" pitchFamily="18" charset="0"/>
              </a:rPr>
              <a:t>В сфере социально-коммуникативного развития</a:t>
            </a:r>
            <a:r>
              <a:rPr lang="ru-RU" sz="2000">
                <a:latin typeface="Times New Roman" pitchFamily="18" charset="0"/>
              </a:rPr>
              <a:t> особое внимание следует уделить:</a:t>
            </a:r>
            <a:endParaRPr lang="ru-RU" sz="2000">
              <a:solidFill>
                <a:srgbClr val="000000"/>
              </a:solidFill>
              <a:latin typeface="Times New Roman" pitchFamily="18" charset="0"/>
            </a:endParaRPr>
          </a:p>
          <a:p>
            <a:pPr indent="342900" algn="just" eaLnBrk="0" hangingPunct="0">
              <a:defRPr/>
            </a:pPr>
            <a:r>
              <a:rPr lang="ru-RU" sz="2000">
                <a:latin typeface="Times New Roman" pitchFamily="18" charset="0"/>
              </a:rPr>
              <a:t>-</a:t>
            </a:r>
            <a:endParaRPr lang="ru-RU" sz="2000">
              <a:solidFill>
                <a:srgbClr val="000000"/>
              </a:solidFill>
              <a:latin typeface="Times New Roman" pitchFamily="18" charset="0"/>
            </a:endParaRPr>
          </a:p>
          <a:p>
            <a:pPr indent="342900" algn="just" eaLnBrk="0" hangingPunct="0">
              <a:defRPr/>
            </a:pPr>
            <a:r>
              <a:rPr lang="ru-RU" sz="2000" i="1">
                <a:latin typeface="Times New Roman" pitchFamily="18" charset="0"/>
              </a:rPr>
              <a:t>В сфере художественно-эстетического развития</a:t>
            </a:r>
            <a:r>
              <a:rPr lang="ru-RU" sz="2000">
                <a:latin typeface="Times New Roman" pitchFamily="18" charset="0"/>
              </a:rPr>
              <a:t> особое внимание следует уделить: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indent="342900" algn="just" eaLnBrk="0" hangingPunct="0">
              <a:defRPr/>
            </a:pPr>
            <a:endParaRPr lang="ru-RU"/>
          </a:p>
          <a:p>
            <a:pPr indent="342900" algn="just" eaLnBrk="0" hangingPunct="0">
              <a:defRPr/>
            </a:pPr>
            <a:r>
              <a:rPr lang="ru-RU" sz="2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Планируемые результаты освоения Программы (в виде целевых ориентиров – промежуточные результаты в соответствии с возрастной группой).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i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4. Содержательный раздел</a:t>
            </a:r>
          </a:p>
        </p:txBody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>
          <a:xfrm>
            <a:off x="250825" y="981075"/>
            <a:ext cx="8642350" cy="56880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</a:rPr>
              <a:t>Содержание психолого-педагогической работы с детьми по образовательным областям (инвариантная и вариативная часть; задачи; ссылка на методические пособия);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</a:rPr>
              <a:t>Перечень основных форм образовательной деятельности в соответствии с направлениями развития (образовательными областями) с учетом видов деятельности в раннем и дошкольном возрасте, указанных в ФГОС (п.2.7.)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</a:rPr>
              <a:t>Учебный план.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</a:rPr>
              <a:t>Перспективный план.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</a:rPr>
              <a:t>План работы с родителями и др. планы.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</a:rPr>
              <a:t>Содержание части, формируемой участниками образовательных отношений может указываться сразу после каждой образовательной области, а может в конце данного раздела (</a:t>
            </a:r>
            <a:r>
              <a:rPr lang="ru-RU" sz="2400" i="1" smtClean="0">
                <a:latin typeface="Times New Roman" pitchFamily="18" charset="0"/>
              </a:rPr>
              <a:t>указать задачи в соответствии с направлением, парциальную программу. Задачи либо конкретизируют содержание работы по направлению,  либо дополняют его).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331913" y="1773238"/>
            <a:ext cx="6408737" cy="251936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2000" rIns="72000" anchor="ctr"/>
          <a:lstStyle/>
          <a:p>
            <a:pPr>
              <a:defRPr/>
            </a:pPr>
            <a:r>
              <a:rPr lang="ru-RU" sz="2000">
                <a:solidFill>
                  <a:srgbClr val="000000"/>
                </a:solidFill>
              </a:rPr>
              <a:t> </a:t>
            </a:r>
            <a:r>
              <a:rPr lang="ru-RU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Педагогический работник</a:t>
            </a:r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 (в данном случае воспитатель) – это физическое лицо, которое состоит в трудовых, служебных  отношениях с организацией, осуществляющей образовательную деятельность, и выполняет обязанности по обучению, воспитанию обучающихся и (или)  организации образовательной деятельности.</a:t>
            </a:r>
            <a:r>
              <a:rPr lang="ru-RU" b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35150" y="188913"/>
            <a:ext cx="5329238" cy="11525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2000" rIns="72000" anchor="ctr"/>
          <a:lstStyle/>
          <a:p>
            <a:pPr algn="ctr">
              <a:defRPr/>
            </a:pPr>
            <a:r>
              <a:rPr lang="ru-RU" sz="200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Федеральный закон от 29.12.2012  № 273-ФЗ «Об образовании в Российской Федерации»</a:t>
            </a:r>
            <a:r>
              <a:rPr lang="ru-RU" sz="2000" b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27088" y="4724400"/>
            <a:ext cx="7345362" cy="19446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>
              <a:defRPr/>
            </a:pPr>
            <a:r>
              <a:rPr lang="ru-RU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ст. 48 Закона № 273-ФЗ</a:t>
            </a:r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 педагогические работники </a:t>
            </a:r>
            <a:r>
              <a:rPr lang="ru-RU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обязаны </a:t>
            </a:r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осуществлять свою деятельность на высоком профессиональном уровне, обеспечивать в полном объеме реализацию преподаваемых учебных предмета, курса, дисциплины (модуля) в соответствии с утвержденной </a:t>
            </a:r>
            <a:r>
              <a:rPr lang="ru-RU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рабочей  программой. </a:t>
            </a:r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850"/>
          </a:xfrm>
        </p:spPr>
        <p:txBody>
          <a:bodyPr/>
          <a:lstStyle/>
          <a:p>
            <a:endParaRPr lang="ru-RU" sz="4000" smtClean="0"/>
          </a:p>
        </p:txBody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>
          <a:xfrm>
            <a:off x="179388" y="404813"/>
            <a:ext cx="8964612" cy="6119812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smtClean="0">
                <a:latin typeface="Times New Roman" pitchFamily="18" charset="0"/>
              </a:rPr>
              <a:t>		Часть Программы, формируемая участниками образовательных отношений, может включать различные направления, выбранные участниками образовательных отношений из числа парциальных и иных программ и/или созданных ими </a:t>
            </a:r>
            <a:r>
              <a:rPr lang="ru-RU" sz="2400" b="1" u="sng" smtClean="0">
                <a:latin typeface="Times New Roman" pitchFamily="18" charset="0"/>
              </a:rPr>
              <a:t>самостоятельно.</a:t>
            </a:r>
            <a:endParaRPr lang="ru-RU" sz="240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smtClean="0">
                <a:latin typeface="Times New Roman" pitchFamily="18" charset="0"/>
              </a:rPr>
              <a:t>		Данная часть Программы должна учитывать образовательные потребности, интересы и мотивы детей, членов их семей и педагогов и, в частности, может быть ориентирована на: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smtClean="0">
                <a:latin typeface="Times New Roman" pitchFamily="18" charset="0"/>
              </a:rPr>
              <a:t>	- специфику национальных, социокультурных и иных условий, в которых осуществляется образовательная деятельность (региональный компонент);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smtClean="0">
                <a:latin typeface="Times New Roman" pitchFamily="18" charset="0"/>
              </a:rPr>
              <a:t>	- выбор тех парциальных образовательных программ и форм организации работы с детьми, которые в наибольшей степени соответствуют потребностям и интересам детей, а также возможностям педагогического коллектива;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smtClean="0">
                <a:latin typeface="Times New Roman" pitchFamily="18" charset="0"/>
              </a:rPr>
              <a:t>	- сложившиеся традиции Организации или группы.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>
              <a:defRPr/>
            </a:pPr>
            <a:r>
              <a:rPr lang="ru-RU" sz="3200" b="1" i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5. Организационный раздел</a:t>
            </a:r>
          </a:p>
        </p:txBody>
      </p:sp>
      <p:sp>
        <p:nvSpPr>
          <p:cNvPr id="2" name="Rectangle 3"/>
          <p:cNvSpPr>
            <a:spLocks noGrp="1"/>
          </p:cNvSpPr>
          <p:nvPr>
            <p:ph type="body" idx="1"/>
          </p:nvPr>
        </p:nvSpPr>
        <p:spPr>
          <a:xfrm>
            <a:off x="179388" y="1125538"/>
            <a:ext cx="8713787" cy="54721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 smtClean="0">
                <a:latin typeface="Times New Roman" pitchFamily="18" charset="0"/>
              </a:rPr>
              <a:t>Оформление развивающей предметно-пространственной среды </a:t>
            </a:r>
            <a:r>
              <a:rPr lang="ru-RU" sz="2800" i="1" dirty="0" smtClean="0">
                <a:latin typeface="Times New Roman" pitchFamily="18" charset="0"/>
              </a:rPr>
              <a:t>(в зависимости от образовательной области направленность пособий, игр, практических материалов).</a:t>
            </a:r>
            <a:endParaRPr lang="ru-RU" sz="2800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800" dirty="0" smtClean="0">
                <a:latin typeface="Times New Roman" pitchFamily="18" charset="0"/>
              </a:rPr>
              <a:t>Режим дня, расписание занятий (расписание кружков, секций), рабочий план, модель ДА (сезонная), схема закаливания и др.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latin typeface="Times New Roman" pitchFamily="18" charset="0"/>
              </a:rPr>
              <a:t>Описание материально-технического обеспечения Программы, обеспеченности методическими материалами и средствами обучения и воспитания </a:t>
            </a:r>
            <a:r>
              <a:rPr lang="ru-RU" sz="2800" i="1" dirty="0" smtClean="0">
                <a:latin typeface="Times New Roman" pitchFamily="18" charset="0"/>
              </a:rPr>
              <a:t>(технические средства, крупное оборудование, наглядный материал, мебель, стенды и т.д. в группе, спальне, приемной, на участке группы).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850"/>
          </a:xfrm>
        </p:spPr>
        <p:txBody>
          <a:bodyPr/>
          <a:lstStyle/>
          <a:p>
            <a:endParaRPr lang="ru-RU" sz="4000" smtClean="0"/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>
          <a:xfrm>
            <a:off x="323850" y="404813"/>
            <a:ext cx="8640763" cy="6264275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  <a:defRPr/>
            </a:pPr>
            <a:r>
              <a:rPr lang="ru-RU" sz="2000" b="1" dirty="0" smtClean="0">
                <a:solidFill>
                  <a:schemeClr val="folHlink"/>
                </a:solidFill>
                <a:latin typeface="Times New Roman" pitchFamily="18" charset="0"/>
              </a:rPr>
              <a:t>	6.</a:t>
            </a:r>
            <a:r>
              <a:rPr lang="ru-RU" sz="2000" b="1" dirty="0" smtClean="0">
                <a:latin typeface="Times New Roman" pitchFamily="18" charset="0"/>
              </a:rPr>
              <a:t> </a:t>
            </a:r>
            <a:r>
              <a:rPr lang="ru-RU" sz="2000" b="1" i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СПИСОК ЛИТЕРАТУРЫ</a:t>
            </a:r>
            <a:r>
              <a:rPr lang="ru-RU" sz="2000" dirty="0" smtClean="0">
                <a:latin typeface="Times New Roman" pitchFamily="18" charset="0"/>
              </a:rPr>
              <a:t> (перечень литературных источников, Интернет-ресурсов, образовательные </a:t>
            </a:r>
            <a:r>
              <a:rPr lang="en-US" sz="2000" dirty="0" smtClean="0">
                <a:latin typeface="Times New Roman" pitchFamily="18" charset="0"/>
              </a:rPr>
              <a:t>CD</a:t>
            </a:r>
            <a:r>
              <a:rPr lang="ru-RU" sz="2000" dirty="0" smtClean="0">
                <a:latin typeface="Times New Roman" pitchFamily="18" charset="0"/>
              </a:rPr>
              <a:t>-диски согласно правилам библиографического описания публикаций).</a:t>
            </a:r>
            <a:r>
              <a:rPr lang="ru-RU" sz="2000" b="1" i="1" dirty="0" smtClean="0">
                <a:latin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</a:rPr>
              <a:t>«Список литературы» включает перечень использованной воспитателем литературы в работе с детьми.  Прежде всего, это методическая литература.</a:t>
            </a:r>
          </a:p>
          <a:p>
            <a:pPr>
              <a:lnSpc>
                <a:spcPct val="80000"/>
              </a:lnSpc>
              <a:defRPr/>
            </a:pPr>
            <a:endParaRPr lang="ru-RU" sz="2000" b="1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r>
              <a:rPr lang="ru-RU" sz="2000" b="1" i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	7. ПРИЛОЖЕНИЯ,</a:t>
            </a:r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r>
              <a:rPr lang="ru-RU" sz="2000" dirty="0" smtClean="0">
                <a:latin typeface="Times New Roman" pitchFamily="18" charset="0"/>
              </a:rPr>
              <a:t>	В разделе </a:t>
            </a:r>
            <a:r>
              <a:rPr lang="ru-RU" sz="2000" b="1" i="1" dirty="0" smtClean="0">
                <a:latin typeface="Times New Roman" pitchFamily="18" charset="0"/>
              </a:rPr>
              <a:t>«Приложения к рабочей программе»</a:t>
            </a:r>
            <a:r>
              <a:rPr lang="ru-RU" sz="2000" dirty="0" smtClean="0">
                <a:latin typeface="Times New Roman" pitchFamily="18" charset="0"/>
              </a:rPr>
              <a:t> могут быть представлены следующие материалы:</a:t>
            </a:r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r>
              <a:rPr lang="ru-RU" sz="2000" dirty="0" smtClean="0">
                <a:latin typeface="Times New Roman" pitchFamily="18" charset="0"/>
              </a:rPr>
              <a:t>	- конспекты (сценарии) различных форм образовательной деятельности с детьми;</a:t>
            </a:r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r>
              <a:rPr lang="ru-RU" sz="2000" dirty="0" smtClean="0">
                <a:latin typeface="Times New Roman" pitchFamily="18" charset="0"/>
              </a:rPr>
              <a:t>	- описание игр и игровых упражнений;</a:t>
            </a:r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r>
              <a:rPr lang="ru-RU" sz="2000" dirty="0" smtClean="0">
                <a:latin typeface="Times New Roman" pitchFamily="18" charset="0"/>
              </a:rPr>
              <a:t>	- сценарии мастер-классов для педагогов и родителей;</a:t>
            </a:r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r>
              <a:rPr lang="ru-RU" sz="2000" dirty="0" smtClean="0">
                <a:latin typeface="Times New Roman" pitchFamily="18" charset="0"/>
              </a:rPr>
              <a:t>	- сценарии различных форм сотрудничества с семьями воспитанников (консультации, круглые столы, тренинги, практикумы, семинары);</a:t>
            </a:r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r>
              <a:rPr lang="ru-RU" sz="2000" dirty="0" smtClean="0">
                <a:latin typeface="Times New Roman" pitchFamily="18" charset="0"/>
              </a:rPr>
              <a:t>	- комплексы утренней гимнастики;</a:t>
            </a:r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r>
              <a:rPr lang="ru-RU" sz="2000" dirty="0" smtClean="0">
                <a:latin typeface="Times New Roman" pitchFamily="18" charset="0"/>
              </a:rPr>
              <a:t>	- визуальные средства информации (материалы наглядной пропаганды, размещенные на стендах, в буклетах и памятках и т. д.).</a:t>
            </a:r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endParaRPr lang="ru-RU" sz="2000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	Программа должна быть оформлена в соответствии с общепринятыми требованиями к текстовым документам.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>
              <a:defRPr/>
            </a:pPr>
            <a:r>
              <a:rPr lang="ru-RU" sz="3200" b="1" i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Утверждение рабочей программы</a:t>
            </a:r>
          </a:p>
        </p:txBody>
      </p:sp>
      <p:sp>
        <p:nvSpPr>
          <p:cNvPr id="2" name="Rectangle 3"/>
          <p:cNvSpPr>
            <a:spLocks noGrp="1"/>
          </p:cNvSpPr>
          <p:nvPr>
            <p:ph type="body" idx="1"/>
          </p:nvPr>
        </p:nvSpPr>
        <p:spPr>
          <a:xfrm>
            <a:off x="179388" y="1125538"/>
            <a:ext cx="8713787" cy="5472112"/>
          </a:xfrm>
          <a:ln>
            <a:solidFill>
              <a:srgbClr val="0000FF"/>
            </a:solidFill>
          </a:ln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ru-RU" sz="2400" smtClean="0">
                <a:latin typeface="Times New Roman" pitchFamily="18" charset="0"/>
              </a:rPr>
              <a:t>Рабочая программа </a:t>
            </a:r>
            <a:r>
              <a:rPr lang="ru-RU" sz="2400" b="1" smtClean="0">
                <a:latin typeface="Times New Roman" pitchFamily="18" charset="0"/>
              </a:rPr>
              <a:t>утверждается ежегодно</a:t>
            </a:r>
            <a:r>
              <a:rPr lang="ru-RU" sz="2400" smtClean="0">
                <a:latin typeface="Times New Roman" pitchFamily="18" charset="0"/>
              </a:rPr>
              <a:t> в начале учебного года (</a:t>
            </a:r>
            <a:r>
              <a:rPr lang="ru-RU" sz="2400" b="1" smtClean="0">
                <a:latin typeface="Times New Roman" pitchFamily="18" charset="0"/>
              </a:rPr>
              <a:t>до 01 сентября текущего года</a:t>
            </a:r>
            <a:r>
              <a:rPr lang="ru-RU" sz="2400" smtClean="0">
                <a:latin typeface="Times New Roman" pitchFamily="18" charset="0"/>
              </a:rPr>
              <a:t>) приказом руководителя дошкольной образовательной организации. Утверждение рабочей программы предполагает следующие процедуры:</a:t>
            </a:r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r>
              <a:rPr lang="ru-RU" sz="2400" smtClean="0">
                <a:latin typeface="Times New Roman" pitchFamily="18" charset="0"/>
              </a:rPr>
              <a:t>	- обсуждение и принятие (рассмотрение) Программы на заседании </a:t>
            </a:r>
            <a:r>
              <a:rPr lang="ru-RU" sz="2400" b="1" smtClean="0">
                <a:latin typeface="Times New Roman" pitchFamily="18" charset="0"/>
              </a:rPr>
              <a:t>педагогического совета</a:t>
            </a:r>
            <a:r>
              <a:rPr lang="ru-RU" sz="2400" smtClean="0">
                <a:latin typeface="Times New Roman" pitchFamily="18" charset="0"/>
              </a:rPr>
              <a:t>;</a:t>
            </a:r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r>
              <a:rPr lang="ru-RU" sz="2400" smtClean="0">
                <a:latin typeface="Times New Roman" pitchFamily="18" charset="0"/>
              </a:rPr>
              <a:t>	- желательно получение экспертного заключения (согласования) у заместителя по УВР (ВОР), старшего воспитателя (где нет зама), курирующего образовательный процесс, допускается проведение экспертизы Программы с привлечением внешних экспертов;</a:t>
            </a:r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r>
              <a:rPr lang="ru-RU" sz="2400" smtClean="0">
                <a:latin typeface="Times New Roman" pitchFamily="18" charset="0"/>
              </a:rPr>
              <a:t>	- утверждение Программы руководителем ДОУ.</a:t>
            </a:r>
          </a:p>
          <a:p>
            <a:pPr>
              <a:lnSpc>
                <a:spcPct val="80000"/>
              </a:lnSpc>
              <a:defRPr/>
            </a:pPr>
            <a:r>
              <a:rPr lang="ru-RU" sz="2400" smtClean="0">
                <a:latin typeface="Times New Roman" pitchFamily="18" charset="0"/>
              </a:rPr>
              <a:t> 	При несоответствии Программы установленным </a:t>
            </a:r>
            <a:r>
              <a:rPr lang="ru-RU" sz="2400" b="1" i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Положением</a:t>
            </a:r>
            <a:r>
              <a:rPr lang="ru-RU" sz="2400" smtClean="0">
                <a:latin typeface="Times New Roman" pitchFamily="18" charset="0"/>
              </a:rPr>
              <a:t> требованиям руководитель ДОУ накладывает резолюцию о необходимости доработки с указание конкретного срока исполнения.</a:t>
            </a:r>
            <a:endParaRPr lang="ru-RU" sz="2400" b="1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ru-RU" sz="2400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i="1" dirty="0" smtClean="0">
              <a:solidFill>
                <a:srgbClr val="660066"/>
              </a:solidFill>
              <a:latin typeface="Times New Roman" pitchFamily="18" charset="0"/>
            </a:endParaRPr>
          </a:p>
          <a:p>
            <a:pPr algn="ctr">
              <a:buNone/>
            </a:pPr>
            <a:endParaRPr lang="ru-RU" b="1" i="1" dirty="0" smtClean="0">
              <a:solidFill>
                <a:srgbClr val="660066"/>
              </a:solidFill>
              <a:latin typeface="Times New Roman" pitchFamily="18" charset="0"/>
            </a:endParaRPr>
          </a:p>
          <a:p>
            <a:pPr algn="ctr">
              <a:buNone/>
            </a:pPr>
            <a:r>
              <a:rPr lang="ru-RU" sz="4400" b="1" i="1" dirty="0" smtClean="0">
                <a:solidFill>
                  <a:srgbClr val="660066"/>
                </a:solidFill>
                <a:latin typeface="Times New Roman" pitchFamily="18" charset="0"/>
              </a:rPr>
              <a:t>Спасибо за внимание!</a:t>
            </a:r>
            <a:endParaRPr lang="ru-RU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899592" y="92735"/>
            <a:ext cx="7200800" cy="766299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i="1">
                <a:solidFill>
                  <a:schemeClr val="tx1"/>
                </a:solidFill>
                <a:latin typeface="Times New Roman" pitchFamily="18" charset="0"/>
              </a:rPr>
              <a:t>Основные понятия 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0825" y="1052513"/>
            <a:ext cx="2447925" cy="532923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2000" rIns="72000" anchor="ctr"/>
          <a:lstStyle/>
          <a:p>
            <a:pPr algn="ctr">
              <a:defRPr/>
            </a:pPr>
            <a:r>
              <a:rPr lang="ru-RU" sz="2000" u="sng">
                <a:solidFill>
                  <a:srgbClr val="000000"/>
                </a:solidFill>
              </a:rPr>
              <a:t> </a:t>
            </a:r>
            <a:endParaRPr lang="ru-RU" b="0">
              <a:solidFill>
                <a:srgbClr val="000000"/>
              </a:solidFill>
            </a:endParaRPr>
          </a:p>
          <a:p>
            <a:pPr>
              <a:defRPr/>
            </a:pPr>
            <a:r>
              <a:rPr lang="ru-RU" sz="1600" b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Примерная основная образовательная программа -</a:t>
            </a:r>
            <a:r>
              <a:rPr lang="ru-RU" sz="1600" b="0">
                <a:solidFill>
                  <a:schemeClr val="tx1"/>
                </a:solidFill>
                <a:latin typeface="Times New Roman" pitchFamily="18" charset="0"/>
              </a:rPr>
              <a:t> разрабатывается учеными-методистами. Дошкольные учреждения принимают её за основу для разработки собственной образовательной программы с учетом регионального компонента и местных условий </a:t>
            </a:r>
            <a:endParaRPr lang="ru-RU" sz="1600" b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defRPr/>
            </a:pPr>
            <a:endParaRPr lang="ru-RU" sz="1600" b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defRPr/>
            </a:pPr>
            <a:endParaRPr lang="ru-RU" b="0">
              <a:solidFill>
                <a:srgbClr val="000000"/>
              </a:solidFill>
            </a:endParaRPr>
          </a:p>
          <a:p>
            <a:pPr>
              <a:buFontTx/>
              <a:buChar char="-"/>
              <a:defRPr/>
            </a:pPr>
            <a:endParaRPr lang="ru-RU" b="0">
              <a:solidFill>
                <a:srgbClr val="0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03575" y="1484313"/>
            <a:ext cx="2736850" cy="518477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2000" rIns="72000" anchor="ctr"/>
          <a:lstStyle/>
          <a:p>
            <a:pPr algn="ctr">
              <a:defRPr/>
            </a:pPr>
            <a:r>
              <a:rPr lang="ru-RU" sz="1900" u="sng">
                <a:solidFill>
                  <a:srgbClr val="000000"/>
                </a:solidFill>
              </a:rPr>
              <a:t> </a:t>
            </a:r>
            <a:endParaRPr lang="ru-RU" b="0">
              <a:solidFill>
                <a:srgbClr val="000000"/>
              </a:solidFill>
            </a:endParaRPr>
          </a:p>
          <a:p>
            <a:pPr>
              <a:defRPr/>
            </a:pPr>
            <a:r>
              <a:rPr lang="ru-RU" sz="1600" b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Образовательная программа ДОУ -</a:t>
            </a:r>
            <a:r>
              <a:rPr lang="ru-RU" sz="1600" b="0">
                <a:solidFill>
                  <a:schemeClr val="tx1"/>
                </a:solidFill>
                <a:latin typeface="Times New Roman" pitchFamily="18" charset="0"/>
              </a:rPr>
              <a:t> управленческий документ, закрепляющим определенные нормы, цели, содержание, технологии и методики, формы и средства, которые применяются в каждом конкретном дошкольном учреждении при организации воспитательно-образовательного процесса. Разрабатываются руководителем ДОУ и творческой группой.</a:t>
            </a:r>
            <a:endParaRPr lang="ru-RU" sz="1600" b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buFontTx/>
              <a:buChar char="-"/>
              <a:defRPr/>
            </a:pPr>
            <a:endParaRPr lang="ru-RU" sz="1600" b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defRPr/>
            </a:pPr>
            <a:endParaRPr lang="ru-RU" b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ru-RU" b="0">
                <a:solidFill>
                  <a:srgbClr val="000000"/>
                </a:solidFill>
              </a:rPr>
              <a:t>   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227763" y="981075"/>
            <a:ext cx="2665412" cy="561657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>
              <a:defRPr/>
            </a:pPr>
            <a:r>
              <a:rPr lang="ru-RU" sz="16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Рабочая программа педагога –</a:t>
            </a:r>
            <a:r>
              <a:rPr lang="ru-RU" sz="1600" b="0">
                <a:solidFill>
                  <a:schemeClr val="tx1"/>
                </a:solidFill>
                <a:latin typeface="Times New Roman" pitchFamily="18" charset="0"/>
              </a:rPr>
              <a:t> разрабатывается педагогом на основе образовательной программы ДОУ. Структура и содержание рабочей программы разрабатывается с учетом требований и стандартов, утвержденных на федеральном уровне (в нашем случае в соответствии с ФГОС дошкольного образования, который действует с 01.01.2014 года). Рабочая программа является нормативным документом и утверждается руководителем дошкольного учреждения.</a:t>
            </a:r>
            <a:r>
              <a:rPr lang="ru-RU" sz="1600" b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81430" y="225153"/>
            <a:ext cx="8409896" cy="100811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i="1">
                <a:solidFill>
                  <a:schemeClr val="tx1"/>
                </a:solidFill>
                <a:latin typeface="Times New Roman" pitchFamily="18" charset="0"/>
              </a:rPr>
              <a:t>Предпосылки для написания рабочей программы 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32363" y="1482725"/>
            <a:ext cx="3659187" cy="187166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2000" rIns="72000" anchor="ctr"/>
          <a:lstStyle/>
          <a:p>
            <a:pPr algn="ctr">
              <a:defRPr/>
            </a:pPr>
            <a:r>
              <a:rPr lang="ru-RU" b="0">
                <a:solidFill>
                  <a:srgbClr val="000000"/>
                </a:solidFill>
              </a:rPr>
              <a:t> </a:t>
            </a:r>
            <a:r>
              <a:rPr lang="ru-RU" sz="2000">
                <a:solidFill>
                  <a:schemeClr val="tx1"/>
                </a:solidFill>
                <a:latin typeface="Times New Roman" pitchFamily="18" charset="0"/>
              </a:rPr>
              <a:t>возможность учитывать специфику детского сообщества и особенности отношений всех участников образовательного процесса</a:t>
            </a:r>
            <a:r>
              <a:rPr lang="ru-RU" sz="2000" b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455863" y="4508500"/>
            <a:ext cx="4467225" cy="1225550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ru-RU" sz="2000">
                <a:solidFill>
                  <a:schemeClr val="tx1"/>
                </a:solidFill>
                <a:latin typeface="Times New Roman" pitchFamily="18" charset="0"/>
              </a:rPr>
              <a:t>способность анализировать профессиональную деятельность</a:t>
            </a:r>
            <a:r>
              <a:rPr lang="ru-RU" sz="2000" b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2000" b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6875" y="1916113"/>
            <a:ext cx="3802063" cy="187325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2000" rIns="72000" anchor="ctr"/>
          <a:lstStyle/>
          <a:p>
            <a:pPr algn="ctr">
              <a:defRPr/>
            </a:pPr>
            <a:r>
              <a:rPr lang="ru-RU" b="0">
                <a:solidFill>
                  <a:srgbClr val="000000"/>
                </a:solidFill>
              </a:rPr>
              <a:t> </a:t>
            </a:r>
            <a:r>
              <a:rPr lang="ru-RU" sz="2000">
                <a:solidFill>
                  <a:schemeClr val="tx1"/>
                </a:solidFill>
                <a:latin typeface="Times New Roman" pitchFamily="18" charset="0"/>
              </a:rPr>
              <a:t>традиционный подход педагогов к планированию и проектированию воспитательно-образовательной работы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38568" y="31544"/>
            <a:ext cx="8409896" cy="877484"/>
          </a:xfrm>
          <a:prstGeom prst="roundRect">
            <a:avLst/>
          </a:prstGeom>
          <a:solidFill>
            <a:srgbClr val="FF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>
                <a:solidFill>
                  <a:schemeClr val="tx1"/>
                </a:solidFill>
              </a:rPr>
              <a:t> </a:t>
            </a:r>
            <a:r>
              <a:rPr lang="ru-RU" sz="3200" i="1">
                <a:solidFill>
                  <a:schemeClr val="tx1"/>
                </a:solidFill>
                <a:latin typeface="Times New Roman" pitchFamily="18" charset="0"/>
              </a:rPr>
              <a:t>Изменения в профессиональной деятельности педагога</a:t>
            </a:r>
            <a:r>
              <a:rPr lang="ru-RU" b="0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  <p:sp>
        <p:nvSpPr>
          <p:cNvPr id="8" name="Скругленный прямоугольник 7"/>
          <p:cNvSpPr>
            <a:spLocks noChangeArrowheads="1"/>
          </p:cNvSpPr>
          <p:nvPr/>
        </p:nvSpPr>
        <p:spPr bwMode="auto">
          <a:xfrm>
            <a:off x="4932363" y="2276475"/>
            <a:ext cx="3732212" cy="1008063"/>
          </a:xfrm>
          <a:prstGeom prst="roundRect">
            <a:avLst>
              <a:gd name="adj" fmla="val 17954"/>
            </a:avLst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 algn="ctr">
            <a:solidFill>
              <a:srgbClr val="F6924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36000" rIns="36000" anchor="ctr"/>
          <a:lstStyle/>
          <a:p>
            <a:pPr algn="ctr">
              <a:defRPr/>
            </a:pPr>
            <a:r>
              <a:rPr lang="ru-RU">
                <a:latin typeface="Times New Roman" pitchFamily="18" charset="0"/>
              </a:rPr>
              <a:t>реализацию субъектной позиции по отношению к воспитанникам и их родителям 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388" y="3213100"/>
            <a:ext cx="3441700" cy="11382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творческий подход к осуществлению профессиональной деятельности</a:t>
            </a:r>
            <a:r>
              <a:rPr lang="ru-RU" b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b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32363" y="1052513"/>
            <a:ext cx="3743325" cy="9382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2000" rIns="72000" anchor="ctr"/>
          <a:lstStyle/>
          <a:p>
            <a:pPr algn="ctr">
              <a:defRPr/>
            </a:pPr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возможность определять направление развития каждого ребенка 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148263" y="3644900"/>
            <a:ext cx="3744912" cy="2160588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ru-RU" b="0">
                <a:solidFill>
                  <a:srgbClr val="000000"/>
                </a:solidFill>
              </a:rPr>
              <a:t> </a:t>
            </a:r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возможность управлять образовательным процессом, использовать самостоятельно выбранные технологии, методы, способы направленные на развитие детей, и осуществлять рефлексию профессиональной деятельности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5288" y="1125538"/>
            <a:ext cx="3875087" cy="19431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2000" rIns="72000" anchor="ctr"/>
          <a:lstStyle/>
          <a:p>
            <a:pPr algn="ctr">
              <a:defRPr/>
            </a:pPr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способность рационально организовывать образовательный процесс, оптимально соотносить разные виды и содержание детской деятельности в соответствии с интересами воспитанников</a:t>
            </a:r>
            <a:r>
              <a:rPr lang="ru-RU" sz="2000" b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2000" b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" name="Скругленный прямоугольник 8"/>
          <p:cNvSpPr/>
          <p:nvPr/>
        </p:nvSpPr>
        <p:spPr>
          <a:xfrm>
            <a:off x="1116013" y="4508500"/>
            <a:ext cx="3441700" cy="122396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необходимую и достаточную степень свободы выбора воспитанниками способов общения и поведения   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3" name="Скругленный прямоугольник 7"/>
          <p:cNvSpPr>
            <a:spLocks noChangeArrowheads="1"/>
          </p:cNvSpPr>
          <p:nvPr/>
        </p:nvSpPr>
        <p:spPr bwMode="auto">
          <a:xfrm>
            <a:off x="971550" y="6165850"/>
            <a:ext cx="6827838" cy="503238"/>
          </a:xfrm>
          <a:prstGeom prst="roundRect">
            <a:avLst>
              <a:gd name="adj" fmla="val 17954"/>
            </a:avLst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 algn="ctr">
            <a:solidFill>
              <a:srgbClr val="F6924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36000" rIns="36000" anchor="ctr"/>
          <a:lstStyle/>
          <a:p>
            <a:pPr algn="ctr">
              <a:defRPr/>
            </a:pPr>
            <a:r>
              <a:rPr lang="ru-RU">
                <a:latin typeface="Times New Roman" pitchFamily="18" charset="0"/>
              </a:rPr>
              <a:t>способность видеть проблему и решать ее по собственному замыслу   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1547813" y="549275"/>
            <a:ext cx="7077075" cy="593725"/>
          </a:xfrm>
          <a:solidFill>
            <a:srgbClr val="FF00FF"/>
          </a:solidFill>
        </p:spPr>
        <p:txBody>
          <a:bodyPr/>
          <a:lstStyle/>
          <a:p>
            <a:pPr eaLnBrk="1" hangingPunct="1"/>
            <a:r>
              <a:rPr lang="ru-RU" sz="3200" b="1" i="1" smtClean="0">
                <a:latin typeface="Times New Roman" pitchFamily="18" charset="0"/>
              </a:rPr>
              <a:t>Требования к педагогу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xfrm>
            <a:off x="719138" y="1628775"/>
            <a:ext cx="8424862" cy="492442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483" name="AutoShape 5"/>
          <p:cNvSpPr>
            <a:spLocks noChangeArrowheads="1"/>
          </p:cNvSpPr>
          <p:nvPr/>
        </p:nvSpPr>
        <p:spPr bwMode="auto">
          <a:xfrm>
            <a:off x="611188" y="260350"/>
            <a:ext cx="7993062" cy="1008063"/>
          </a:xfrm>
          <a:prstGeom prst="flowChartAlternateProcess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i="1">
                <a:latin typeface="Times New Roman" pitchFamily="18" charset="0"/>
              </a:rPr>
              <a:t>Требования к педагогу</a:t>
            </a:r>
          </a:p>
        </p:txBody>
      </p:sp>
      <p:sp>
        <p:nvSpPr>
          <p:cNvPr id="20484" name="AutoShape 7"/>
          <p:cNvSpPr>
            <a:spLocks noChangeArrowheads="1"/>
          </p:cNvSpPr>
          <p:nvPr/>
        </p:nvSpPr>
        <p:spPr bwMode="auto">
          <a:xfrm>
            <a:off x="755650" y="1628775"/>
            <a:ext cx="4176713" cy="1655763"/>
          </a:xfrm>
          <a:prstGeom prst="flowChartAlternateProcess">
            <a:avLst/>
          </a:prstGeom>
          <a:solidFill>
            <a:srgbClr val="FFCCCC"/>
          </a:solidFill>
          <a:ln w="9525">
            <a:solidFill>
              <a:srgbClr val="FFCC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анализировать </a:t>
            </a:r>
            <a:endParaRPr lang="ru-RU">
              <a:latin typeface="Times New Roman" pitchFamily="18" charset="0"/>
            </a:endParaRPr>
          </a:p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собственную деятельность </a:t>
            </a:r>
            <a:endParaRPr lang="ru-RU">
              <a:latin typeface="Times New Roman" pitchFamily="18" charset="0"/>
            </a:endParaRPr>
          </a:p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в контексте </a:t>
            </a:r>
            <a:endParaRPr lang="ru-RU">
              <a:latin typeface="Times New Roman" pitchFamily="18" charset="0"/>
            </a:endParaRPr>
          </a:p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современного этапа </a:t>
            </a:r>
            <a:endParaRPr lang="ru-RU">
              <a:latin typeface="Times New Roman" pitchFamily="18" charset="0"/>
            </a:endParaRPr>
          </a:p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развития дошкольного образования</a:t>
            </a:r>
            <a:r>
              <a:rPr lang="ru-RU">
                <a:solidFill>
                  <a:srgbClr val="A7659E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0485" name="AutoShape 8"/>
          <p:cNvSpPr>
            <a:spLocks noChangeArrowheads="1"/>
          </p:cNvSpPr>
          <p:nvPr/>
        </p:nvSpPr>
        <p:spPr bwMode="auto">
          <a:xfrm>
            <a:off x="5651500" y="1557338"/>
            <a:ext cx="3132138" cy="1584325"/>
          </a:xfrm>
          <a:prstGeom prst="flowChartAlternate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Times New Roman" pitchFamily="18" charset="0"/>
              </a:rPr>
              <a:t>определять направленность </a:t>
            </a:r>
          </a:p>
          <a:p>
            <a:pPr algn="ctr"/>
            <a:r>
              <a:rPr lang="ru-RU">
                <a:latin typeface="Times New Roman" pitchFamily="18" charset="0"/>
              </a:rPr>
              <a:t>рабочей программы, </a:t>
            </a:r>
          </a:p>
          <a:p>
            <a:pPr algn="ctr"/>
            <a:r>
              <a:rPr lang="ru-RU">
                <a:latin typeface="Times New Roman" pitchFamily="18" charset="0"/>
              </a:rPr>
              <a:t>ее назначение и функции</a:t>
            </a:r>
            <a:r>
              <a:rPr lang="ru-RU" b="0"/>
              <a:t> </a:t>
            </a:r>
          </a:p>
        </p:txBody>
      </p:sp>
      <p:sp>
        <p:nvSpPr>
          <p:cNvPr id="20486" name="AutoShape 9"/>
          <p:cNvSpPr>
            <a:spLocks noChangeArrowheads="1"/>
          </p:cNvSpPr>
          <p:nvPr/>
        </p:nvSpPr>
        <p:spPr bwMode="auto">
          <a:xfrm>
            <a:off x="827088" y="4005263"/>
            <a:ext cx="3529012" cy="2303462"/>
          </a:xfrm>
          <a:prstGeom prst="flowChartAlternateProcess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Times New Roman" pitchFamily="18" charset="0"/>
              </a:rPr>
              <a:t>грамотно выбирать форму </a:t>
            </a:r>
          </a:p>
          <a:p>
            <a:pPr algn="ctr"/>
            <a:r>
              <a:rPr lang="ru-RU">
                <a:latin typeface="Times New Roman" pitchFamily="18" charset="0"/>
              </a:rPr>
              <a:t>предъявления содержания </a:t>
            </a:r>
          </a:p>
          <a:p>
            <a:pPr algn="ctr"/>
            <a:r>
              <a:rPr lang="ru-RU">
                <a:latin typeface="Times New Roman" pitchFamily="18" charset="0"/>
              </a:rPr>
              <a:t>рабочей программы, </a:t>
            </a:r>
          </a:p>
          <a:p>
            <a:pPr algn="ctr"/>
            <a:r>
              <a:rPr lang="ru-RU">
                <a:latin typeface="Times New Roman" pitchFamily="18" charset="0"/>
              </a:rPr>
              <a:t>учитывать педагогические </a:t>
            </a:r>
          </a:p>
          <a:p>
            <a:pPr algn="ctr"/>
            <a:r>
              <a:rPr lang="ru-RU">
                <a:latin typeface="Times New Roman" pitchFamily="18" charset="0"/>
              </a:rPr>
              <a:t>технологии, рекомендуемые </a:t>
            </a:r>
          </a:p>
          <a:p>
            <a:pPr algn="ctr"/>
            <a:r>
              <a:rPr lang="ru-RU">
                <a:latin typeface="Times New Roman" pitchFamily="18" charset="0"/>
              </a:rPr>
              <a:t>к реализации в </a:t>
            </a:r>
          </a:p>
          <a:p>
            <a:pPr algn="ctr"/>
            <a:r>
              <a:rPr lang="ru-RU">
                <a:latin typeface="Times New Roman" pitchFamily="18" charset="0"/>
              </a:rPr>
              <a:t>образовательных программах</a:t>
            </a:r>
            <a:r>
              <a:rPr lang="ru-RU" b="0"/>
              <a:t> </a:t>
            </a:r>
          </a:p>
        </p:txBody>
      </p:sp>
      <p:sp>
        <p:nvSpPr>
          <p:cNvPr id="20487" name="AutoShape 10"/>
          <p:cNvSpPr>
            <a:spLocks noChangeArrowheads="1"/>
          </p:cNvSpPr>
          <p:nvPr/>
        </p:nvSpPr>
        <p:spPr bwMode="auto">
          <a:xfrm>
            <a:off x="4932363" y="4005263"/>
            <a:ext cx="3960812" cy="1368425"/>
          </a:xfrm>
          <a:prstGeom prst="flowChartAlternateProcess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Times New Roman" pitchFamily="18" charset="0"/>
              </a:rPr>
              <a:t>представлять </a:t>
            </a:r>
          </a:p>
          <a:p>
            <a:pPr algn="ctr"/>
            <a:r>
              <a:rPr lang="ru-RU">
                <a:latin typeface="Times New Roman" pitchFamily="18" charset="0"/>
              </a:rPr>
              <a:t>прогнозируемые результаты </a:t>
            </a:r>
          </a:p>
          <a:p>
            <a:pPr algn="ctr"/>
            <a:r>
              <a:rPr lang="ru-RU">
                <a:latin typeface="Times New Roman" pitchFamily="18" charset="0"/>
              </a:rPr>
              <a:t>реализации рабочей программы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423615" y="192078"/>
            <a:ext cx="3324625" cy="1357390"/>
          </a:xfrm>
          <a:prstGeom prst="roundRect">
            <a:avLst/>
          </a:prstGeom>
          <a:solidFill>
            <a:srgbClr val="FF5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i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Что же такое рабочая программа?</a:t>
            </a:r>
            <a:r>
              <a:rPr lang="ru-RU" sz="280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9750" y="1773238"/>
            <a:ext cx="7561263" cy="48244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2000" rIns="72000" anchor="ctr"/>
          <a:lstStyle/>
          <a:p>
            <a:pPr>
              <a:defRPr/>
            </a:pPr>
            <a:r>
              <a:rPr lang="ru-RU" sz="2000">
                <a:solidFill>
                  <a:srgbClr val="000000"/>
                </a:solidFill>
              </a:rPr>
              <a:t> </a:t>
            </a:r>
            <a:r>
              <a:rPr lang="ru-RU" sz="2400" i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Рабочая программа</a:t>
            </a:r>
            <a:r>
              <a:rPr lang="ru-RU" sz="2400" b="0">
                <a:solidFill>
                  <a:schemeClr val="tx1"/>
                </a:solidFill>
                <a:latin typeface="Times New Roman" pitchFamily="18" charset="0"/>
              </a:rPr>
              <a:t> - </a:t>
            </a:r>
            <a:r>
              <a:rPr lang="ru-RU" sz="2400">
                <a:solidFill>
                  <a:schemeClr val="tx1"/>
                </a:solidFill>
                <a:latin typeface="Times New Roman" pitchFamily="18" charset="0"/>
              </a:rPr>
              <a:t>нормативный документ, внутренний стандарт группы ДОО, определяющий ценностно-целевые ориентиры, содержание и объем образования для каждой возрастной ступени, разработанный по образовательным областям развития детей и представляющий собой комплекс условий и средств воспитания, обучения, оздоровления, коррекции развития детей, реализуемых на основе имеющихся ресурсов (педагогических, материально-технических, организационных, технологических и др.) в соответствии с современным социальным заказом.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>
          <a:xfrm>
            <a:off x="1547813" y="549275"/>
            <a:ext cx="7077075" cy="593725"/>
          </a:xfrm>
          <a:solidFill>
            <a:srgbClr val="FF00FF"/>
          </a:solidFill>
        </p:spPr>
        <p:txBody>
          <a:bodyPr/>
          <a:lstStyle/>
          <a:p>
            <a:pPr eaLnBrk="1" hangingPunct="1"/>
            <a:r>
              <a:rPr lang="ru-RU" sz="3200" b="1" i="1" smtClean="0">
                <a:latin typeface="Times New Roman" pitchFamily="18" charset="0"/>
              </a:rPr>
              <a:t>Требования к педагогу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>
          <a:xfrm>
            <a:off x="719138" y="1628775"/>
            <a:ext cx="8424862" cy="492442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1507" name="AutoShape 4"/>
          <p:cNvSpPr>
            <a:spLocks noChangeArrowheads="1"/>
          </p:cNvSpPr>
          <p:nvPr/>
        </p:nvSpPr>
        <p:spPr bwMode="auto">
          <a:xfrm>
            <a:off x="179388" y="260350"/>
            <a:ext cx="8713787" cy="865188"/>
          </a:xfrm>
          <a:prstGeom prst="flowChartAlternateProcess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i="1">
                <a:latin typeface="Times New Roman" pitchFamily="18" charset="0"/>
              </a:rPr>
              <a:t>Требования при разработке рабочей программы</a:t>
            </a:r>
          </a:p>
        </p:txBody>
      </p:sp>
      <p:sp>
        <p:nvSpPr>
          <p:cNvPr id="21508" name="AutoShape 5"/>
          <p:cNvSpPr>
            <a:spLocks noChangeArrowheads="1"/>
          </p:cNvSpPr>
          <p:nvPr/>
        </p:nvSpPr>
        <p:spPr bwMode="auto">
          <a:xfrm>
            <a:off x="755650" y="1916113"/>
            <a:ext cx="4176713" cy="1079500"/>
          </a:xfrm>
          <a:prstGeom prst="flowChartAlternateProcess">
            <a:avLst/>
          </a:prstGeom>
          <a:solidFill>
            <a:srgbClr val="FFCCCC"/>
          </a:solidFill>
          <a:ln w="9525">
            <a:solidFill>
              <a:srgbClr val="FFCC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Times New Roman" pitchFamily="18" charset="0"/>
              </a:rPr>
              <a:t>учитывать содержание </a:t>
            </a:r>
          </a:p>
          <a:p>
            <a:pPr algn="ctr"/>
            <a:r>
              <a:rPr lang="ru-RU">
                <a:latin typeface="Times New Roman" pitchFamily="18" charset="0"/>
              </a:rPr>
              <a:t>образовательной </a:t>
            </a:r>
          </a:p>
          <a:p>
            <a:pPr algn="ctr"/>
            <a:r>
              <a:rPr lang="ru-RU">
                <a:latin typeface="Times New Roman" pitchFamily="18" charset="0"/>
              </a:rPr>
              <a:t>программы ДОО</a:t>
            </a:r>
            <a:r>
              <a:rPr lang="ru-RU" b="0">
                <a:latin typeface="Times New Roman" pitchFamily="18" charset="0"/>
              </a:rPr>
              <a:t> </a:t>
            </a:r>
          </a:p>
        </p:txBody>
      </p:sp>
      <p:sp>
        <p:nvSpPr>
          <p:cNvPr id="21509" name="AutoShape 6"/>
          <p:cNvSpPr>
            <a:spLocks noChangeArrowheads="1"/>
          </p:cNvSpPr>
          <p:nvPr/>
        </p:nvSpPr>
        <p:spPr bwMode="auto">
          <a:xfrm>
            <a:off x="5435600" y="2349500"/>
            <a:ext cx="3419475" cy="1150938"/>
          </a:xfrm>
          <a:prstGeom prst="flowChartAlternate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Times New Roman" pitchFamily="18" charset="0"/>
              </a:rPr>
              <a:t>методический  </a:t>
            </a:r>
          </a:p>
          <a:p>
            <a:pPr algn="ctr"/>
            <a:r>
              <a:rPr lang="ru-RU">
                <a:latin typeface="Times New Roman" pitchFamily="18" charset="0"/>
              </a:rPr>
              <a:t>и дидактический комплексы</a:t>
            </a:r>
            <a:r>
              <a:rPr lang="ru-RU" b="0">
                <a:latin typeface="Times New Roman" pitchFamily="18" charset="0"/>
              </a:rPr>
              <a:t>  </a:t>
            </a:r>
          </a:p>
        </p:txBody>
      </p:sp>
      <p:sp>
        <p:nvSpPr>
          <p:cNvPr id="21510" name="AutoShape 7"/>
          <p:cNvSpPr>
            <a:spLocks noChangeArrowheads="1"/>
          </p:cNvSpPr>
          <p:nvPr/>
        </p:nvSpPr>
        <p:spPr bwMode="auto">
          <a:xfrm>
            <a:off x="250825" y="3357563"/>
            <a:ext cx="3600450" cy="1511300"/>
          </a:xfrm>
          <a:prstGeom prst="flowChartAlternateProcess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Times New Roman" pitchFamily="18" charset="0"/>
              </a:rPr>
              <a:t>систему используемых </a:t>
            </a:r>
          </a:p>
          <a:p>
            <a:pPr algn="ctr"/>
            <a:r>
              <a:rPr lang="ru-RU">
                <a:latin typeface="Times New Roman" pitchFamily="18" charset="0"/>
              </a:rPr>
              <a:t>образовательных технологий</a:t>
            </a:r>
          </a:p>
          <a:p>
            <a:pPr algn="ctr"/>
            <a:r>
              <a:rPr lang="ru-RU">
                <a:latin typeface="Times New Roman" pitchFamily="18" charset="0"/>
              </a:rPr>
              <a:t> и методик </a:t>
            </a:r>
          </a:p>
        </p:txBody>
      </p:sp>
      <p:sp>
        <p:nvSpPr>
          <p:cNvPr id="21511" name="AutoShape 8"/>
          <p:cNvSpPr>
            <a:spLocks noChangeArrowheads="1"/>
          </p:cNvSpPr>
          <p:nvPr/>
        </p:nvSpPr>
        <p:spPr bwMode="auto">
          <a:xfrm>
            <a:off x="4284663" y="4005263"/>
            <a:ext cx="4859337" cy="2016125"/>
          </a:xfrm>
          <a:prstGeom prst="flowChartAlternateProcess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Times New Roman" pitchFamily="18" charset="0"/>
              </a:rPr>
              <a:t> содержание воспитательно-образовательной</a:t>
            </a:r>
          </a:p>
          <a:p>
            <a:pPr algn="ctr"/>
            <a:r>
              <a:rPr lang="ru-RU">
                <a:latin typeface="Times New Roman" pitchFamily="18" charset="0"/>
              </a:rPr>
              <a:t> работы с детьми, </a:t>
            </a:r>
          </a:p>
          <a:p>
            <a:pPr algn="ctr"/>
            <a:r>
              <a:rPr lang="ru-RU">
                <a:latin typeface="Times New Roman" pitchFamily="18" charset="0"/>
              </a:rPr>
              <a:t>предусматривающей </a:t>
            </a:r>
          </a:p>
          <a:p>
            <a:pPr algn="ctr"/>
            <a:r>
              <a:rPr lang="ru-RU">
                <a:latin typeface="Times New Roman" pitchFamily="18" charset="0"/>
              </a:rPr>
              <a:t>различные организационные формы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AutoShape 15"/>
          <p:cNvSpPr>
            <a:spLocks noChangeArrowheads="1"/>
          </p:cNvSpPr>
          <p:nvPr/>
        </p:nvSpPr>
        <p:spPr bwMode="auto">
          <a:xfrm>
            <a:off x="611188" y="188913"/>
            <a:ext cx="8281987" cy="647700"/>
          </a:xfrm>
          <a:prstGeom prst="flowChartAlternateProcess">
            <a:avLst/>
          </a:prstGeom>
          <a:solidFill>
            <a:srgbClr val="B1BB5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i="1">
                <a:latin typeface="Times New Roman" pitchFamily="18" charset="0"/>
              </a:rPr>
              <a:t>Технология разработки рабочей программы</a:t>
            </a:r>
            <a:r>
              <a:rPr lang="ru-RU" sz="3200" b="0">
                <a:latin typeface="Times New Roman" pitchFamily="18" charset="0"/>
              </a:rPr>
              <a:t> </a:t>
            </a:r>
          </a:p>
        </p:txBody>
      </p:sp>
      <p:sp>
        <p:nvSpPr>
          <p:cNvPr id="23554" name="Oval 17"/>
          <p:cNvSpPr>
            <a:spLocks noChangeArrowheads="1"/>
          </p:cNvSpPr>
          <p:nvPr/>
        </p:nvSpPr>
        <p:spPr bwMode="auto">
          <a:xfrm>
            <a:off x="3240088" y="908050"/>
            <a:ext cx="5903912" cy="201612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Times New Roman" pitchFamily="18" charset="0"/>
              </a:rPr>
              <a:t>Программа </a:t>
            </a:r>
          </a:p>
          <a:p>
            <a:pPr algn="ctr"/>
            <a:r>
              <a:rPr lang="ru-RU">
                <a:latin typeface="Times New Roman" pitchFamily="18" charset="0"/>
              </a:rPr>
              <a:t>составляется педагогами </a:t>
            </a:r>
          </a:p>
          <a:p>
            <a:pPr algn="ctr"/>
            <a:r>
              <a:rPr lang="ru-RU">
                <a:latin typeface="Times New Roman" pitchFamily="18" charset="0"/>
              </a:rPr>
              <a:t>и  другими специалистами ДОУ </a:t>
            </a:r>
          </a:p>
          <a:p>
            <a:pPr algn="ctr"/>
            <a:r>
              <a:rPr lang="ru-RU">
                <a:latin typeface="Times New Roman" pitchFamily="18" charset="0"/>
              </a:rPr>
              <a:t>по реализации образовательных</a:t>
            </a:r>
          </a:p>
          <a:p>
            <a:pPr algn="ctr"/>
            <a:r>
              <a:rPr lang="ru-RU">
                <a:latin typeface="Times New Roman" pitchFamily="18" charset="0"/>
              </a:rPr>
              <a:t> областей на учебный год, </a:t>
            </a:r>
          </a:p>
          <a:p>
            <a:pPr algn="ctr"/>
            <a:r>
              <a:rPr lang="ru-RU">
                <a:latin typeface="Times New Roman" pitchFamily="18" charset="0"/>
              </a:rPr>
              <a:t>на определенную возрастную группу </a:t>
            </a:r>
          </a:p>
          <a:p>
            <a:pPr algn="ctr"/>
            <a:endParaRPr lang="ru-RU">
              <a:latin typeface="Times New Roman" pitchFamily="18" charset="0"/>
            </a:endParaRPr>
          </a:p>
        </p:txBody>
      </p:sp>
      <p:sp>
        <p:nvSpPr>
          <p:cNvPr id="23555" name="Oval 18"/>
          <p:cNvSpPr>
            <a:spLocks noChangeArrowheads="1"/>
          </p:cNvSpPr>
          <p:nvPr/>
        </p:nvSpPr>
        <p:spPr bwMode="auto">
          <a:xfrm>
            <a:off x="0" y="2708275"/>
            <a:ext cx="5472113" cy="3500438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Times New Roman" pitchFamily="18" charset="0"/>
              </a:rPr>
              <a:t>Проектирование содержания </a:t>
            </a:r>
          </a:p>
          <a:p>
            <a:pPr algn="ctr"/>
            <a:r>
              <a:rPr lang="ru-RU">
                <a:latin typeface="Times New Roman" pitchFamily="18" charset="0"/>
              </a:rPr>
              <a:t>дошкольного образования </a:t>
            </a:r>
          </a:p>
          <a:p>
            <a:pPr algn="ctr"/>
            <a:r>
              <a:rPr lang="ru-RU">
                <a:latin typeface="Times New Roman" pitchFamily="18" charset="0"/>
              </a:rPr>
              <a:t>на определенном возрастном этапе </a:t>
            </a:r>
          </a:p>
          <a:p>
            <a:pPr algn="ctr"/>
            <a:r>
              <a:rPr lang="ru-RU">
                <a:latin typeface="Times New Roman" pitchFamily="18" charset="0"/>
              </a:rPr>
              <a:t>развития ребенка </a:t>
            </a:r>
          </a:p>
          <a:p>
            <a:pPr algn="ctr"/>
            <a:r>
              <a:rPr lang="ru-RU">
                <a:latin typeface="Times New Roman" pitchFamily="18" charset="0"/>
              </a:rPr>
              <a:t>осуществляется индивидуально</a:t>
            </a:r>
          </a:p>
          <a:p>
            <a:pPr algn="ctr"/>
            <a:r>
              <a:rPr lang="ru-RU">
                <a:latin typeface="Times New Roman" pitchFamily="18" charset="0"/>
              </a:rPr>
              <a:t> каждым педагогом </a:t>
            </a:r>
          </a:p>
          <a:p>
            <a:pPr algn="ctr"/>
            <a:r>
              <a:rPr lang="ru-RU">
                <a:latin typeface="Times New Roman" pitchFamily="18" charset="0"/>
              </a:rPr>
              <a:t>в соответствии </a:t>
            </a:r>
          </a:p>
          <a:p>
            <a:pPr algn="ctr"/>
            <a:r>
              <a:rPr lang="ru-RU">
                <a:latin typeface="Times New Roman" pitchFamily="18" charset="0"/>
              </a:rPr>
              <a:t>с уровнем его профессионального мастерства </a:t>
            </a:r>
          </a:p>
          <a:p>
            <a:pPr algn="ctr"/>
            <a:r>
              <a:rPr lang="ru-RU">
                <a:latin typeface="Times New Roman" pitchFamily="18" charset="0"/>
              </a:rPr>
              <a:t>и авторским видением </a:t>
            </a:r>
          </a:p>
          <a:p>
            <a:pPr algn="ctr"/>
            <a:r>
              <a:rPr lang="ru-RU">
                <a:latin typeface="Times New Roman" pitchFamily="18" charset="0"/>
              </a:rPr>
              <a:t>содержания образовательных областей </a:t>
            </a:r>
          </a:p>
        </p:txBody>
      </p:sp>
      <p:sp>
        <p:nvSpPr>
          <p:cNvPr id="23556" name="Oval 19"/>
          <p:cNvSpPr>
            <a:spLocks noChangeArrowheads="1"/>
          </p:cNvSpPr>
          <p:nvPr/>
        </p:nvSpPr>
        <p:spPr bwMode="auto">
          <a:xfrm>
            <a:off x="5148263" y="3141663"/>
            <a:ext cx="4248150" cy="3716337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latin typeface="Times New Roman" pitchFamily="18" charset="0"/>
              </a:rPr>
              <a:t>Допускается разработка </a:t>
            </a:r>
          </a:p>
          <a:p>
            <a:pPr algn="ctr"/>
            <a:r>
              <a:rPr lang="ru-RU" dirty="0">
                <a:latin typeface="Times New Roman" pitchFamily="18" charset="0"/>
              </a:rPr>
              <a:t>Программы коллективом </a:t>
            </a:r>
          </a:p>
          <a:p>
            <a:pPr algn="ctr"/>
            <a:r>
              <a:rPr lang="ru-RU" dirty="0">
                <a:latin typeface="Times New Roman" pitchFamily="18" charset="0"/>
              </a:rPr>
              <a:t>педагогов </a:t>
            </a:r>
          </a:p>
          <a:p>
            <a:pPr algn="ctr"/>
            <a:r>
              <a:rPr lang="ru-RU" dirty="0">
                <a:latin typeface="Times New Roman" pitchFamily="18" charset="0"/>
              </a:rPr>
              <a:t>методического объединения.</a:t>
            </a:r>
          </a:p>
          <a:p>
            <a:pPr algn="ctr"/>
            <a:r>
              <a:rPr lang="ru-RU" dirty="0">
                <a:latin typeface="Times New Roman" pitchFamily="18" charset="0"/>
              </a:rPr>
              <a:t> Данное решение </a:t>
            </a:r>
          </a:p>
          <a:p>
            <a:pPr algn="ctr"/>
            <a:r>
              <a:rPr lang="ru-RU" dirty="0">
                <a:latin typeface="Times New Roman" pitchFamily="18" charset="0"/>
              </a:rPr>
              <a:t>должно быть принято </a:t>
            </a:r>
          </a:p>
          <a:p>
            <a:pPr algn="ctr"/>
            <a:r>
              <a:rPr lang="ru-RU" dirty="0">
                <a:latin typeface="Times New Roman" pitchFamily="18" charset="0"/>
              </a:rPr>
              <a:t>коллегиально </a:t>
            </a:r>
          </a:p>
          <a:p>
            <a:pPr algn="ctr"/>
            <a:r>
              <a:rPr lang="ru-RU" dirty="0">
                <a:latin typeface="Times New Roman" pitchFamily="18" charset="0"/>
              </a:rPr>
              <a:t>на </a:t>
            </a:r>
            <a:r>
              <a:rPr lang="ru-RU" dirty="0" smtClean="0">
                <a:latin typeface="Times New Roman" pitchFamily="18" charset="0"/>
              </a:rPr>
              <a:t>Педагогическом </a:t>
            </a:r>
            <a:r>
              <a:rPr lang="ru-RU" dirty="0">
                <a:latin typeface="Times New Roman" pitchFamily="18" charset="0"/>
              </a:rPr>
              <a:t>Совете </a:t>
            </a:r>
          </a:p>
          <a:p>
            <a:pPr algn="ctr"/>
            <a:r>
              <a:rPr lang="ru-RU" dirty="0">
                <a:latin typeface="Times New Roman" pitchFamily="18" charset="0"/>
              </a:rPr>
              <a:t>и утверждено </a:t>
            </a:r>
          </a:p>
          <a:p>
            <a:pPr algn="ctr"/>
            <a:r>
              <a:rPr lang="ru-RU" dirty="0">
                <a:latin typeface="Times New Roman" pitchFamily="18" charset="0"/>
              </a:rPr>
              <a:t>приказом заведующего ДОО</a:t>
            </a:r>
            <a:r>
              <a:rPr lang="ru-RU" b="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1050</Words>
  <Application>Microsoft Office PowerPoint</Application>
  <PresentationFormat>Экран (4:3)</PresentationFormat>
  <Paragraphs>221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Требования к педагогу</vt:lpstr>
      <vt:lpstr>Слайд 7</vt:lpstr>
      <vt:lpstr>Требования к педагогу</vt:lpstr>
      <vt:lpstr>Слайд 9</vt:lpstr>
      <vt:lpstr>Слайд 10</vt:lpstr>
      <vt:lpstr>Слагаемые психолого-педагогических условий  </vt:lpstr>
      <vt:lpstr>Структура рабочей программы</vt:lpstr>
      <vt:lpstr>1. Титульный лист</vt:lpstr>
      <vt:lpstr>3. Целевой раздел</vt:lpstr>
      <vt:lpstr>Пояснительная записка </vt:lpstr>
      <vt:lpstr>Пояснительная записка </vt:lpstr>
      <vt:lpstr>Пояснение</vt:lpstr>
      <vt:lpstr>Слайд 18</vt:lpstr>
      <vt:lpstr>4. Содержательный раздел</vt:lpstr>
      <vt:lpstr>Слайд 20</vt:lpstr>
      <vt:lpstr>5. Организационный раздел</vt:lpstr>
      <vt:lpstr>Слайд 22</vt:lpstr>
      <vt:lpstr>Утверждение рабочей программы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рекомендации (примерные) «Рабочая программа педагога ДОУ как инструмент реализации основной образовательной программы дошкольного образования» Э.В. Зубарева методист ИМЦ</dc:title>
  <dc:creator>Галина В. Сергеева</dc:creator>
  <cp:lastModifiedBy>14sad</cp:lastModifiedBy>
  <cp:revision>28</cp:revision>
  <dcterms:created xsi:type="dcterms:W3CDTF">2014-04-29T02:25:36Z</dcterms:created>
  <dcterms:modified xsi:type="dcterms:W3CDTF">2018-09-07T02:53:16Z</dcterms:modified>
</cp:coreProperties>
</file>