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26.05.2026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Ul49bka1981@yandex.r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57224" y="214290"/>
            <a:ext cx="81439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/>
              <a:t>МУНИЦИПАЛЬНОЕ БЮДЖЕТНОЕ ДОШКОЛЬНОЕ ОБРАЗОВАТЕЛЬНОЕ УЧРЕЖДЕНИЕ</a:t>
            </a:r>
            <a:endParaRPr lang="ru-RU" sz="1100" dirty="0"/>
          </a:p>
          <a:p>
            <a:pPr algn="ctr"/>
            <a:r>
              <a:rPr lang="ru-RU" sz="1100" b="1" dirty="0"/>
              <a:t>«ДЕТСКИЙ САД ОБЩЕРАЗВИВАЮЩЕГО ВИДА № 49 «УЛЫБКА»</a:t>
            </a:r>
            <a:endParaRPr lang="ru-RU" sz="1100" dirty="0"/>
          </a:p>
          <a:p>
            <a:pPr algn="ctr"/>
            <a:r>
              <a:rPr lang="ru-RU" sz="1100" b="1" dirty="0"/>
              <a:t>города Рубцовска</a:t>
            </a:r>
            <a:endParaRPr lang="ru-RU" sz="1100" dirty="0"/>
          </a:p>
          <a:p>
            <a:pPr algn="ctr"/>
            <a:r>
              <a:rPr lang="ru-RU" sz="1100" dirty="0"/>
              <a:t>658210, г. Рубцовск, пер. </a:t>
            </a:r>
            <a:r>
              <a:rPr lang="ru-RU" sz="1100" dirty="0" err="1"/>
              <a:t>Алейский</a:t>
            </a:r>
            <a:r>
              <a:rPr lang="ru-RU" sz="1100" dirty="0"/>
              <a:t>, 33</a:t>
            </a:r>
          </a:p>
          <a:p>
            <a:pPr algn="ctr"/>
            <a:r>
              <a:rPr lang="ru-RU" sz="1100" dirty="0"/>
              <a:t>тел. (38557)5-49-19</a:t>
            </a:r>
          </a:p>
          <a:p>
            <a:pPr algn="ctr"/>
            <a:r>
              <a:rPr lang="ru-RU" sz="1100" dirty="0"/>
              <a:t>е-</a:t>
            </a:r>
            <a:r>
              <a:rPr lang="en-US" sz="1100" dirty="0"/>
              <a:t>mail</a:t>
            </a:r>
            <a:r>
              <a:rPr lang="ru-RU" sz="1100" dirty="0"/>
              <a:t>: </a:t>
            </a:r>
            <a:r>
              <a:rPr lang="en-US" sz="1100" u="sng" dirty="0" err="1">
                <a:hlinkClick r:id="rId2"/>
              </a:rPr>
              <a:t>Ul</a:t>
            </a:r>
            <a:r>
              <a:rPr lang="ru-RU" sz="1100" u="sng" dirty="0">
                <a:hlinkClick r:id="rId2"/>
              </a:rPr>
              <a:t>49</a:t>
            </a:r>
            <a:r>
              <a:rPr lang="en-US" sz="1100" u="sng" dirty="0" err="1">
                <a:hlinkClick r:id="rId2"/>
              </a:rPr>
              <a:t>bka</a:t>
            </a:r>
            <a:r>
              <a:rPr lang="ru-RU" sz="1100" u="sng" dirty="0">
                <a:hlinkClick r:id="rId2"/>
              </a:rPr>
              <a:t>1981@</a:t>
            </a:r>
            <a:r>
              <a:rPr lang="en-US" sz="1100" u="sng" dirty="0" err="1">
                <a:hlinkClick r:id="rId2"/>
              </a:rPr>
              <a:t>yandex</a:t>
            </a:r>
            <a:r>
              <a:rPr lang="ru-RU" sz="1100" u="sng" dirty="0">
                <a:hlinkClick r:id="rId2"/>
              </a:rPr>
              <a:t>.</a:t>
            </a:r>
            <a:r>
              <a:rPr lang="en-US" sz="1100" u="sng" dirty="0" err="1">
                <a:hlinkClick r:id="rId2"/>
              </a:rPr>
              <a:t>ru</a:t>
            </a:r>
            <a:endParaRPr lang="ru-RU" sz="1100" dirty="0"/>
          </a:p>
          <a:p>
            <a:r>
              <a:rPr lang="ru-RU" dirty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14810" y="478632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b="1" i="1" dirty="0"/>
              <a:t>подготовила:</a:t>
            </a:r>
            <a:endParaRPr lang="ru-RU" b="1" dirty="0"/>
          </a:p>
          <a:p>
            <a:pPr algn="r"/>
            <a:r>
              <a:rPr lang="ru-RU" b="1" i="1" dirty="0"/>
              <a:t>старший </a:t>
            </a:r>
            <a:r>
              <a:rPr lang="ru-RU" b="1" i="1"/>
              <a:t>воспитатель </a:t>
            </a:r>
            <a:endParaRPr lang="ru-RU" b="1" i="1" smtClean="0"/>
          </a:p>
          <a:p>
            <a:pPr algn="r"/>
            <a:r>
              <a:rPr lang="ru-RU" b="1" i="1" smtClean="0"/>
              <a:t>МБДОУ </a:t>
            </a:r>
            <a:r>
              <a:rPr lang="ru-RU" b="1" i="1" dirty="0"/>
              <a:t>«Детский сад № 49 «Улыбка» </a:t>
            </a:r>
            <a:endParaRPr lang="ru-RU" b="1" dirty="0"/>
          </a:p>
          <a:p>
            <a:pPr algn="r"/>
            <a:r>
              <a:rPr lang="ru-RU" b="1" i="1" dirty="0"/>
              <a:t>Мокшина И.В.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2000240"/>
            <a:ext cx="791928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2700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663300"/>
                </a:solidFill>
              </a:rPr>
              <a:t>«Педагогическое мероприятие с детьми – </a:t>
            </a:r>
          </a:p>
          <a:p>
            <a:pPr algn="ctr"/>
            <a:r>
              <a:rPr lang="ru-RU" sz="3200" b="1" dirty="0" smtClean="0">
                <a:ln w="12700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663300"/>
                </a:solidFill>
              </a:rPr>
              <a:t>ключ к успеху проявления </a:t>
            </a:r>
          </a:p>
          <a:p>
            <a:pPr algn="ctr"/>
            <a:r>
              <a:rPr lang="ru-RU" sz="3200" b="1" dirty="0" smtClean="0">
                <a:ln w="12700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663300"/>
                </a:solidFill>
              </a:rPr>
              <a:t>инициативы воспитанников»</a:t>
            </a:r>
            <a:endParaRPr lang="ru-RU" sz="3200" b="1" cap="none" spc="0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66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/>
          <p:nvPr/>
        </p:nvSpPr>
        <p:spPr>
          <a:xfrm>
            <a:off x="1214414" y="1285860"/>
            <a:ext cx="4143404" cy="164307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u="sng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Цель педагогического мероприятия 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— создать условия для развития инициативы и самостоятельности воспитанников через организацию интерактивных и творческих заданий.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0"/>
          <p:cNvSpPr/>
          <p:nvPr/>
        </p:nvSpPr>
        <p:spPr>
          <a:xfrm>
            <a:off x="1428728" y="214290"/>
            <a:ext cx="6650182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Цели и задачи педагогического мероприятия</a:t>
            </a:r>
            <a:endParaRPr lang="en-US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4857752" y="2928934"/>
            <a:ext cx="4074539" cy="250033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u="sng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Задачи 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включают стимулирование интереса детей к познавательной деятельности, развитие коммуникативных навыков и формирование умения работать в команде, что способствует их всестороннему развитию.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ownloads\detsad-1508272-173090468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643314"/>
            <a:ext cx="3689667" cy="2081203"/>
          </a:xfrm>
          <a:prstGeom prst="rect">
            <a:avLst/>
          </a:prstGeom>
          <a:noFill/>
        </p:spPr>
      </p:pic>
      <p:sp>
        <p:nvSpPr>
          <p:cNvPr id="6" name="Text 3"/>
          <p:cNvSpPr/>
          <p:nvPr/>
        </p:nvSpPr>
        <p:spPr>
          <a:xfrm>
            <a:off x="1214414" y="6072206"/>
            <a:ext cx="7643866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Мероприятие направлено на выявление и поддержку индивидуальных способностей каждого ребёнка.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1934" y="1285860"/>
            <a:ext cx="47149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Переход от жесткого контроля к модели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соавторства превращает педагогическое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мероприятие в инструмент воспитания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инициативной и ответственной личности.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0"/>
          <p:cNvSpPr/>
          <p:nvPr/>
        </p:nvSpPr>
        <p:spPr>
          <a:xfrm>
            <a:off x="1428728" y="214290"/>
            <a:ext cx="6650182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ru-RU" sz="2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Смена парадигмы: от контроля к соавторству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28728" y="2928934"/>
            <a:ext cx="728666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 smtClean="0">
                <a:latin typeface="Arial" pitchFamily="34" charset="0"/>
                <a:cs typeface="Arial" pitchFamily="34" charset="0"/>
              </a:rPr>
              <a:t>В современной педагогике наблюдается переход от традиционных методов обучения к более интерактивным и личностно-ориентированным подходам, что требует от педагогов гибкости и адаптации к новым условиям. Изменение парадигмы направлено на развитие критического мышления и самостоятельности у детей, что способствует более эффективному проявлению их инициативы и творческого потенциала.</a:t>
            </a:r>
          </a:p>
          <a:p>
            <a:pPr indent="457200" algn="just"/>
            <a:r>
              <a:rPr lang="ru-RU" dirty="0" smtClean="0">
                <a:latin typeface="Arial" pitchFamily="34" charset="0"/>
                <a:cs typeface="Arial" pitchFamily="34" charset="0"/>
              </a:rPr>
              <a:t>Такой подход создаёт благоприятную образовательную среду, в которой каждый ребёнок может раскрыть свои способности и достичь успеха.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071546"/>
            <a:ext cx="1747815" cy="17478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2976" y="214290"/>
            <a:ext cx="8001024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ru-RU" sz="2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Ключевые аспекты, которые делают педагогическое мероприятие эффективным для поддержки инициативы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1857364"/>
            <a:ext cx="757241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Создание развивающей среды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Предоставление свободы выбора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Организация ситуаций, активизирующих личный опыт ребёнка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Дозирование помощи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Поощрение и поддержка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Партнёрская позиция взрослого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Использование разнообразных методов и технологий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Привлечение детей к планированию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Взаимодействие с родителями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28728" y="214290"/>
            <a:ext cx="7429552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ru-RU" sz="2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Почему педагогическое мероприятие так важно?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1857364"/>
            <a:ext cx="757241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Создание безопасной среды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Стимулирование интереса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Развитие навыков сотрудничества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Формирование ответственности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Возможность для самовыражения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Практическое применение знаний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28728" y="214290"/>
            <a:ext cx="6650182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ru-RU" sz="2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Как сделать педагогическое мероприятие «ключом к успеху»?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2071678"/>
            <a:ext cx="757241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Четкая цель и продуманный сценарий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Активное вовлечение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Поддержка и поощрение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Предоставление выбора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Рефлексия</a:t>
            </a:r>
          </a:p>
          <a:p>
            <a:pPr indent="457200" algn="just">
              <a:spcBef>
                <a:spcPts val="600"/>
              </a:spcBef>
              <a:spcAft>
                <a:spcPts val="600"/>
              </a:spcAft>
            </a:pP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5072066" y="3071810"/>
            <a:ext cx="3619504" cy="3333753"/>
            <a:chOff x="5072066" y="3071810"/>
            <a:chExt cx="3619504" cy="3333753"/>
          </a:xfrm>
        </p:grpSpPr>
        <p:pic>
          <p:nvPicPr>
            <p:cNvPr id="2050" name="Picture 2" descr="Picture background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29256" y="3143248"/>
              <a:ext cx="3262314" cy="3262315"/>
            </a:xfrm>
            <a:prstGeom prst="rect">
              <a:avLst/>
            </a:prstGeom>
            <a:noFill/>
          </p:spPr>
        </p:pic>
        <p:sp>
          <p:nvSpPr>
            <p:cNvPr id="5" name="Прямоугольник 4"/>
            <p:cNvSpPr/>
            <p:nvPr/>
          </p:nvSpPr>
          <p:spPr>
            <a:xfrm>
              <a:off x="5072066" y="3071810"/>
              <a:ext cx="1500198" cy="13573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428728" y="214290"/>
            <a:ext cx="6650182" cy="98090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ru-RU" sz="2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Рекомендации для педагогов</a:t>
            </a:r>
          </a:p>
        </p:txBody>
      </p:sp>
      <p:sp>
        <p:nvSpPr>
          <p:cNvPr id="3" name="Text 1"/>
          <p:cNvSpPr/>
          <p:nvPr/>
        </p:nvSpPr>
        <p:spPr>
          <a:xfrm>
            <a:off x="1142976" y="1500174"/>
            <a:ext cx="3929090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Поддерживайте атмосферу доверия и сотрудничества, чтобы дети чувствовали себя комфортно и могли свободно выражать свои идеи.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2"/>
          <p:cNvSpPr/>
          <p:nvPr/>
        </p:nvSpPr>
        <p:spPr>
          <a:xfrm>
            <a:off x="2786050" y="3214686"/>
            <a:ext cx="4286280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Используйте разнообразные методы и приёмы, которые помогут детям проявить инициативу и развить творческие способности.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4643438" y="4714884"/>
            <a:ext cx="4000528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Поощряйте детей задавать вопросы и искать нестандартные решения, стимулируя их любознательность и исследовательский интерес.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</TotalTime>
  <Words>366</Words>
  <PresentationFormat>Экран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14</cp:revision>
  <dcterms:created xsi:type="dcterms:W3CDTF">2026-05-25T04:53:55Z</dcterms:created>
  <dcterms:modified xsi:type="dcterms:W3CDTF">2026-05-26T04:08:37Z</dcterms:modified>
</cp:coreProperties>
</file>